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1.svg" ContentType="image/svg+xml"/>
  <Override PartName="/ppt/media/image104.svg" ContentType="image/svg+xml"/>
  <Override PartName="/ppt/media/image107.svg" ContentType="image/svg+xml"/>
  <Override PartName="/ppt/media/image109.svg" ContentType="image/svg+xml"/>
  <Override PartName="/ppt/media/image111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76.svg" ContentType="image/svg+xml"/>
  <Override PartName="/ppt/media/image78.svg" ContentType="image/svg+xml"/>
  <Override PartName="/ppt/media/image81.svg" ContentType="image/svg+xml"/>
  <Override PartName="/ppt/media/image83.svg" ContentType="image/svg+xml"/>
  <Override PartName="/ppt/media/image86.svg" ContentType="image/svg+xml"/>
  <Override PartName="/ppt/media/image88.svg" ContentType="image/svg+xml"/>
  <Override PartName="/ppt/media/image90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59"/>
  </p:handoutMasterIdLst>
  <p:sldIdLst>
    <p:sldId id="256" r:id="rId3"/>
    <p:sldId id="937" r:id="rId4"/>
    <p:sldId id="960" r:id="rId5"/>
    <p:sldId id="852" r:id="rId6"/>
    <p:sldId id="853" r:id="rId7"/>
    <p:sldId id="982" r:id="rId8"/>
    <p:sldId id="859" r:id="rId9"/>
    <p:sldId id="861" r:id="rId11"/>
    <p:sldId id="869" r:id="rId12"/>
    <p:sldId id="870" r:id="rId13"/>
    <p:sldId id="871" r:id="rId14"/>
    <p:sldId id="892" r:id="rId15"/>
    <p:sldId id="893" r:id="rId16"/>
    <p:sldId id="894" r:id="rId17"/>
    <p:sldId id="897" r:id="rId18"/>
    <p:sldId id="898" r:id="rId19"/>
    <p:sldId id="899" r:id="rId20"/>
    <p:sldId id="900" r:id="rId21"/>
    <p:sldId id="901" r:id="rId22"/>
    <p:sldId id="902" r:id="rId23"/>
    <p:sldId id="904" r:id="rId24"/>
    <p:sldId id="906" r:id="rId25"/>
    <p:sldId id="907" r:id="rId26"/>
    <p:sldId id="908" r:id="rId27"/>
    <p:sldId id="910" r:id="rId28"/>
    <p:sldId id="915" r:id="rId29"/>
    <p:sldId id="914" r:id="rId30"/>
    <p:sldId id="916" r:id="rId31"/>
    <p:sldId id="917" r:id="rId32"/>
    <p:sldId id="918" r:id="rId33"/>
    <p:sldId id="919" r:id="rId34"/>
    <p:sldId id="920" r:id="rId35"/>
    <p:sldId id="921" r:id="rId36"/>
    <p:sldId id="922" r:id="rId37"/>
    <p:sldId id="923" r:id="rId38"/>
    <p:sldId id="924" r:id="rId39"/>
    <p:sldId id="925" r:id="rId40"/>
    <p:sldId id="926" r:id="rId41"/>
    <p:sldId id="928" r:id="rId42"/>
    <p:sldId id="929" r:id="rId43"/>
    <p:sldId id="962" r:id="rId44"/>
    <p:sldId id="963" r:id="rId45"/>
    <p:sldId id="964" r:id="rId46"/>
    <p:sldId id="965" r:id="rId47"/>
    <p:sldId id="973" r:id="rId48"/>
    <p:sldId id="974" r:id="rId49"/>
    <p:sldId id="975" r:id="rId50"/>
    <p:sldId id="976" r:id="rId51"/>
    <p:sldId id="977" r:id="rId52"/>
    <p:sldId id="979" r:id="rId53"/>
    <p:sldId id="980" r:id="rId54"/>
    <p:sldId id="981" r:id="rId55"/>
    <p:sldId id="966" r:id="rId56"/>
    <p:sldId id="724" r:id="rId57"/>
    <p:sldId id="725" r:id="rId58"/>
  </p:sldIdLst>
  <p:sldSz cx="12192000" cy="6858000"/>
  <p:notesSz cx="6798945" cy="9929495"/>
  <p:custDataLst>
    <p:tags r:id="rId6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0799E1F-F808-4F83-B1A5-8E56726D004B}">
          <p14:sldIdLst>
            <p14:sldId id="256"/>
            <p14:sldId id="937"/>
            <p14:sldId id="960"/>
            <p14:sldId id="852"/>
            <p14:sldId id="853"/>
            <p14:sldId id="982"/>
            <p14:sldId id="859"/>
            <p14:sldId id="861"/>
            <p14:sldId id="869"/>
            <p14:sldId id="870"/>
            <p14:sldId id="871"/>
            <p14:sldId id="892"/>
            <p14:sldId id="893"/>
            <p14:sldId id="894"/>
            <p14:sldId id="897"/>
            <p14:sldId id="898"/>
            <p14:sldId id="899"/>
            <p14:sldId id="900"/>
            <p14:sldId id="901"/>
            <p14:sldId id="902"/>
            <p14:sldId id="904"/>
            <p14:sldId id="906"/>
            <p14:sldId id="907"/>
            <p14:sldId id="908"/>
            <p14:sldId id="910"/>
            <p14:sldId id="915"/>
            <p14:sldId id="914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926"/>
            <p14:sldId id="928"/>
            <p14:sldId id="929"/>
            <p14:sldId id="962"/>
            <p14:sldId id="963"/>
            <p14:sldId id="964"/>
            <p14:sldId id="965"/>
            <p14:sldId id="973"/>
            <p14:sldId id="974"/>
            <p14:sldId id="975"/>
            <p14:sldId id="976"/>
            <p14:sldId id="977"/>
            <p14:sldId id="979"/>
            <p14:sldId id="980"/>
            <p14:sldId id="981"/>
            <p14:sldId id="966"/>
          </p14:sldIdLst>
        </p14:section>
        <p14:section name="默认节" id="{95F62360-0BB7-4CFD-A91F-413D5A00104F}">
          <p14:sldIdLst>
            <p14:sldId id="724"/>
            <p14:sldId id="7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黄河医院文书" initials="u" lastIdx="1" clrIdx="0"/>
  <p:cmAuthor id="2" name="作者" initials="A" lastIdx="0" clrIdx="1"/>
  <p:cmAuthor id="3" name="胜利 王" initials="胜王" lastIdx="0" clrIdx="2"/>
  <p:cmAuthor id="4" name="R F WANG" initials="RW" lastIdx="0" clrIdx="3"/>
  <p:cmAuthor id="5" name="熊仪_aYju7RJj" initials="熊" lastIdx="0" clrIdx="4"/>
  <p:cmAuthor id="6" name="yifei" initials="y" lastIdx="0" clrIdx="5"/>
  <p:cmAuthor id="7" name="kingsoft" initials="k" lastIdx="0" clrIdx="6"/>
  <p:cmAuthor id="8" name="ADMIN" initials="A" lastIdx="0" clrIdx="7"/>
  <p:cmAuthor id="9" name="zhouzean" initials="z" lastIdx="0" clrIdx="8"/>
  <p:cmAuthor id="10" name="李鹏飞_6bQfzI3a" initials="李" lastIdx="0" clrIdx="9"/>
  <p:cmAuthor id="11" name="小珞_QjMfU7FR" initials="小" lastIdx="0" clrIdx="10"/>
  <p:cmAuthor id="12" name="骆倩怡_Znauj26B" initials="authorId_382814100" lastIdx="0" clrIdx="11"/>
  <p:cmAuthor id="13" name="WPS_1679281038" initials="W" lastIdx="0" clrIdx="12"/>
  <p:cmAuthor id="14" name="林 孝发" initials="林" lastIdx="0" clrIdx="13"/>
  <p:cmAuthor id="15" name="冯爱露" initials="冯" lastIdx="0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14" y="84"/>
      </p:cViewPr>
      <p:guideLst>
        <p:guide orient="horz" pos="2160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93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4" Type="http://schemas.openxmlformats.org/officeDocument/2006/relationships/tags" Target="tags/tag85.xml"/><Relationship Id="rId63" Type="http://schemas.openxmlformats.org/officeDocument/2006/relationships/commentAuthors" Target="commentAuthors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4.xml"/><Relationship Id="rId59" Type="http://schemas.openxmlformats.org/officeDocument/2006/relationships/handoutMaster" Target="handoutMasters/handoutMaster1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3E333-CE76-4989-9FDE-A9E411C5F6A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FB29A-F10B-45C1-927B-5E9EF8C245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839" cy="5409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7999" y="0"/>
            <a:ext cx="2920839" cy="5409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5459" y="1347808"/>
            <a:ext cx="6469480" cy="363908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4040" y="5189062"/>
            <a:ext cx="5392319" cy="424559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241472"/>
            <a:ext cx="2920839" cy="5409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7999" y="10241472"/>
            <a:ext cx="2920839" cy="5409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因为国际社会公认的三项健康标准，充足的睡眠，均衡的饮食、适当的运动，其中充足的睡眠比后两项更为重要，为什么呢？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r>
              <a:rPr lang="zh-CN" altLang="en-US"/>
              <a:t>3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比如增加冠心病的 风险，但是这只是睡眠不足的其中一种危害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r>
              <a:rPr lang="zh-CN" altLang="en-US"/>
              <a:t>13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r>
              <a:rPr lang="zh-CN" altLang="en-US"/>
              <a:t>14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第一、睡不着，入睡时间超过30分钟；即入睡困难；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第二、睡不长，入睡后反复醒来，醒后超30分钟仍难以入睡；也就是睡眠维持困难；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第三、睡不爽，表现睡得不沉，早醒，比平时提前醒来超过30分钟；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首先，我们需要培养良好的睡眠习惯，纠正对睡眠的错误观念，树立良好心态。</a:t>
            </a:r>
            <a:endParaRPr lang="zh-CN" altLang="en-US"/>
          </a:p>
          <a:p>
            <a:r>
              <a:rPr lang="zh-CN" altLang="en-US"/>
              <a:t>下面，我教给大家一个简单易懂的口诀；即上下不动静；</a:t>
            </a:r>
            <a:endParaRPr lang="zh-CN" altLang="en-US"/>
          </a:p>
          <a:p>
            <a:r>
              <a:rPr lang="zh-CN" altLang="en-US"/>
              <a:t>大家理解后务必坚持去做；一般4周就会见效；这样你可以不用服用安眠药，也能拥有健康满意的睡眠；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上，每天固定时间上床睡觉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下，每天固定时间起床，哪怕你凌晨3点钟才睡着；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不，白天不补觉，不午睡，不赖在床上做与睡眠无关的事情，比如看视频、玩游戏、刷手机，包括闭目养神，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动，白天有氧运动1小时，最好选择在早上，做一些需要全身肌肉都参与的运动，比如游泳、跑步等；如果不能外出，可以居家选择瑜伽、太极、健身操；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静，每天精心练习1小时，如身体扫描，正念呼吸；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大家要记住先兆中暑的感觉：头晕、乏力、口渴、大量出汗。如果你在干活时出现这些症状，千万不要硬撑，这是身体在警告你。赶紧停下来，到阴凉地方休息一下，喝点水，很快就能恢复。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如果症状加重，比如体温超过38度，脸色不对劲，心跳很快，那就是轻症中暑了。这时候就不能再干活了，必须立刻停止工作，进行降温。这是身体给你的最后通牒，再不重视就危险了。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可怕的就是重症中暑。它包括热痉挛，也就是抽筋；热衰竭，会头晕甚至晕倒；还有最致命的热射病，体温超过40度，人会昏迷。一旦出现这些情况，什么都别想，立刻打120送医院！记住，高烧抽筋要警惕，昏迷无汗快打120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把急救方法总结成了五个字：移、敷、饮、擦、降。第一，把病人搬到凉快地方；第二，用凉毛巾敷额头、脖子这些大血管的地方；第三，如果他清醒，就让他喝点淡盐水；第四，用湿毛巾擦全身；第五，如果情况严重，马上打120。这五步的核心就是想尽一切办法给身体降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里要特别提醒大家几个急救误区。第一，不要掐人中，没用。第二，不要给昏迷的人喂水，会呛到肺里，非常危险，应该让他侧躺着。第三，中暑时不要喝藿香正气水，它里面有酒精，会加重脱水。大家一定要记住这些错误做法，避免好心办坏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预防中暑，大家记住三个字：喝、穿、歇。喝，就是要科学喝水，别等渴了再喝，要喝淡盐水。穿，就是穿浅色、宽松的衣服。歇，就是要劳逸结合，中午最热的时候一定要休息，感觉累了就主动歇会儿。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关于穿和歇，我再强调一下。衣服要选浅色、宽松的。安全帽一定要戴，而且可以在里面垫个湿毛巾，很管用。另外，晚上一定要睡好觉，休息好了，白天干活才有精神，也不容易中暑。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夏天吃饭也要注意。多吃点清淡的，比如粥、面条。多吃蔬菜水果，像西瓜、黄瓜，既能补充水分，又能补充维生素。油腻的东西要少吃，不容易消化。吃好了，身体才有抵抗力。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image" Target="../media/image3.jpeg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3"/>
          <p:cNvSpPr>
            <a:spLocks noGrp="1"/>
          </p:cNvSpPr>
          <p:nvPr>
            <p:ph type="title" hasCustomPrompt="1"/>
          </p:nvPr>
        </p:nvSpPr>
        <p:spPr>
          <a:xfrm>
            <a:off x="885602" y="2690083"/>
            <a:ext cx="5664993" cy="938113"/>
          </a:xfrm>
          <a:prstGeom prst="rect">
            <a:avLst/>
          </a:prstGeom>
        </p:spPr>
        <p:txBody>
          <a:bodyPr lIns="0" tIns="0" rIns="0" bIns="0"/>
          <a:lstStyle>
            <a:lvl1pPr>
              <a:defRPr sz="2250" b="0" i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1" lang="zh-CN" altLang="en-US" dirty="0"/>
              <a:t>单击此处编辑母版</a:t>
            </a:r>
            <a:br>
              <a:rPr kumimoji="1" lang="en-US" altLang="zh-CN" dirty="0"/>
            </a:br>
            <a:r>
              <a:rPr kumimoji="1" lang="zh-CN" altLang="en-US" dirty="0"/>
              <a:t>标题样式</a:t>
            </a:r>
            <a:endParaRPr kumimoji="1" lang="zh-CN" altLang="en-US" dirty="0"/>
          </a:p>
        </p:txBody>
      </p:sp>
      <p:sp>
        <p:nvSpPr>
          <p:cNvPr id="12" name="文本占位符 17"/>
          <p:cNvSpPr>
            <a:spLocks noGrp="1"/>
          </p:cNvSpPr>
          <p:nvPr>
            <p:ph type="body" sz="quarter" idx="10"/>
          </p:nvPr>
        </p:nvSpPr>
        <p:spPr>
          <a:xfrm>
            <a:off x="1243848" y="4117958"/>
            <a:ext cx="4196955" cy="26789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350" b="0" i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defRPr>
            </a:lvl1pPr>
          </a:lstStyle>
          <a:p>
            <a:pPr lvl="0"/>
            <a:r>
              <a:rPr kumimoji="1" lang="zh-CN" altLang="en-US" dirty="0"/>
              <a:t>单击此处编辑母版文本样式</a:t>
            </a:r>
            <a:endParaRPr kumimoji="1" lang="zh-CN" altLang="en-US" dirty="0"/>
          </a:p>
        </p:txBody>
      </p:sp>
      <p:pic>
        <p:nvPicPr>
          <p:cNvPr id="2" name="图片 1" descr="AAAA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7375" y="485775"/>
            <a:ext cx="4042410" cy="1040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 userDrawn="1"/>
        </p:nvGrpSpPr>
        <p:grpSpPr>
          <a:xfrm>
            <a:off x="2018624" y="602900"/>
            <a:ext cx="8154751" cy="5652200"/>
            <a:chOff x="1689640" y="617256"/>
            <a:chExt cx="5707757" cy="3961924"/>
          </a:xfrm>
        </p:grpSpPr>
        <p:grpSp>
          <p:nvGrpSpPr>
            <p:cNvPr id="62" name="2b751056-6b97-492c-b763-340acee7e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  <p:cNvGrpSpPr>
              <a:grpSpLocks noChangeAspect="1"/>
            </p:cNvGrpSpPr>
            <p:nvPr/>
          </p:nvGrpSpPr>
          <p:grpSpPr>
            <a:xfrm>
              <a:off x="1689640" y="617256"/>
              <a:ext cx="1076281" cy="3961924"/>
              <a:chOff x="2453500" y="1748324"/>
              <a:chExt cx="1379248" cy="5282565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3830307" y="1748324"/>
                <a:ext cx="2441" cy="5282565"/>
              </a:xfrm>
              <a:prstGeom prst="line">
                <a:avLst/>
              </a:prstGeom>
              <a:solidFill>
                <a:srgbClr val="FFCC00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8" name="išľïḋé"/>
              <p:cNvSpPr txBox="1"/>
              <p:nvPr/>
            </p:nvSpPr>
            <p:spPr>
              <a:xfrm>
                <a:off x="2453500" y="1853208"/>
                <a:ext cx="1260440" cy="661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000" b="1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微软雅黑" panose="020B0503020204020204" charset="-122"/>
                    <a:sym typeface="+mn-lt"/>
                  </a:rPr>
                  <a:t>目 录</a:t>
                </a:r>
                <a:endParaRPr lang="zh-CN" altLang="en-US" sz="40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424423" y="837344"/>
              <a:ext cx="3972974" cy="508534"/>
              <a:chOff x="2192655" y="897255"/>
              <a:chExt cx="5883275" cy="597596"/>
            </a:xfrm>
          </p:grpSpPr>
          <p:sp>
            <p:nvSpPr>
              <p:cNvPr id="84" name="平行四边形 83"/>
              <p:cNvSpPr/>
              <p:nvPr>
                <p:custDataLst>
                  <p:tags r:id="rId2"/>
                </p:custDataLst>
              </p:nvPr>
            </p:nvSpPr>
            <p:spPr>
              <a:xfrm>
                <a:off x="2192655" y="952313"/>
                <a:ext cx="5883275" cy="487480"/>
              </a:xfrm>
              <a:prstGeom prst="parallelogram">
                <a:avLst/>
              </a:prstGeom>
              <a:gradFill>
                <a:gsLst>
                  <a:gs pos="7000">
                    <a:srgbClr val="0A50B4">
                      <a:alpha val="100000"/>
                    </a:srgbClr>
                  </a:gs>
                  <a:gs pos="100000">
                    <a:schemeClr val="accent1">
                      <a:lumMod val="5000"/>
                      <a:lumOff val="95000"/>
                      <a:alpha val="100000"/>
                    </a:schemeClr>
                  </a:gs>
                </a:gsLst>
                <a:lin ang="10800000" scaled="0"/>
              </a:gradFill>
              <a:ln>
                <a:noFill/>
              </a:ln>
              <a:effectLst>
                <a:outerShdw blurRad="292100" dist="38100" dir="2700000" sx="99000" sy="99000" algn="tl" rotWithShape="0">
                  <a:prstClr val="black">
                    <a:alpha val="1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平行四边形 84"/>
              <p:cNvSpPr/>
              <p:nvPr>
                <p:custDataLst>
                  <p:tags r:id="rId3"/>
                </p:custDataLst>
              </p:nvPr>
            </p:nvSpPr>
            <p:spPr>
              <a:xfrm>
                <a:off x="2749963" y="897255"/>
                <a:ext cx="1008710" cy="597596"/>
              </a:xfrm>
              <a:prstGeom prst="parallelogram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2000" b="1" dirty="0"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一</a:t>
                </a:r>
                <a:endPara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文本框 85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756491" y="945189"/>
                <a:ext cx="4196883" cy="4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lvl1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新形势 新任务</a:t>
                </a:r>
                <a:endParaRPr lang="zh-CN" altLang="en-US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424423" y="2100740"/>
              <a:ext cx="3972974" cy="497478"/>
              <a:chOff x="2192655" y="2373304"/>
              <a:chExt cx="5883275" cy="584604"/>
            </a:xfrm>
          </p:grpSpPr>
          <p:sp>
            <p:nvSpPr>
              <p:cNvPr id="81" name="平行四边形 80"/>
              <p:cNvSpPr/>
              <p:nvPr>
                <p:custDataLst>
                  <p:tags r:id="rId5"/>
                </p:custDataLst>
              </p:nvPr>
            </p:nvSpPr>
            <p:spPr>
              <a:xfrm>
                <a:off x="2192655" y="2428362"/>
                <a:ext cx="5883275" cy="474488"/>
              </a:xfrm>
              <a:prstGeom prst="parallelogram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>
                      <a:lumMod val="8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平行四边形 81"/>
              <p:cNvSpPr/>
              <p:nvPr>
                <p:custDataLst>
                  <p:tags r:id="rId6"/>
                </p:custDataLst>
              </p:nvPr>
            </p:nvSpPr>
            <p:spPr>
              <a:xfrm>
                <a:off x="2749963" y="2373304"/>
                <a:ext cx="1008710" cy="584604"/>
              </a:xfrm>
              <a:prstGeom prst="parallelogram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三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文本框 8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763303" y="2430825"/>
                <a:ext cx="4198619" cy="470183"/>
              </a:xfrm>
              <a:prstGeom prst="rect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1400">
                    <a:solidFill>
                      <a:schemeClr val="lt1">
                        <a:lumMod val="85000"/>
                      </a:schemeClr>
                    </a:solidFill>
                    <a:cs typeface="+mn-ea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新机制 新举措</a:t>
                </a:r>
                <a:endParaRPr 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424423" y="1469042"/>
              <a:ext cx="3972974" cy="508534"/>
              <a:chOff x="2192655" y="1635279"/>
              <a:chExt cx="5883275" cy="597596"/>
            </a:xfrm>
          </p:grpSpPr>
          <p:sp>
            <p:nvSpPr>
              <p:cNvPr id="78" name="平行四边形 77"/>
              <p:cNvSpPr/>
              <p:nvPr>
                <p:custDataLst>
                  <p:tags r:id="rId8"/>
                </p:custDataLst>
              </p:nvPr>
            </p:nvSpPr>
            <p:spPr>
              <a:xfrm>
                <a:off x="2192655" y="1690337"/>
                <a:ext cx="5883275" cy="487480"/>
              </a:xfrm>
              <a:prstGeom prst="parallelogram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2000">
                  <a:solidFill>
                    <a:schemeClr val="lt1">
                      <a:lumMod val="8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平行四边形 78"/>
              <p:cNvSpPr/>
              <p:nvPr>
                <p:custDataLst>
                  <p:tags r:id="rId9"/>
                </p:custDataLst>
              </p:nvPr>
            </p:nvSpPr>
            <p:spPr>
              <a:xfrm>
                <a:off x="2749963" y="1635279"/>
                <a:ext cx="1008710" cy="597596"/>
              </a:xfrm>
              <a:prstGeom prst="parallelogram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二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文本框 79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764279" y="1681488"/>
                <a:ext cx="4189095" cy="4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lvl1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新定位 新模式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424422" y="2721381"/>
              <a:ext cx="3972974" cy="497559"/>
              <a:chOff x="2068229" y="2721381"/>
              <a:chExt cx="5883275" cy="497559"/>
            </a:xfrm>
          </p:grpSpPr>
          <p:sp>
            <p:nvSpPr>
              <p:cNvPr id="75" name="平行四边形 74"/>
              <p:cNvSpPr/>
              <p:nvPr>
                <p:custDataLst>
                  <p:tags r:id="rId11"/>
                </p:custDataLst>
              </p:nvPr>
            </p:nvSpPr>
            <p:spPr>
              <a:xfrm>
                <a:off x="2068229" y="2783177"/>
                <a:ext cx="5883275" cy="403816"/>
              </a:xfrm>
              <a:prstGeom prst="parallelogram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>
                      <a:lumMod val="8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文本框 75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630329" y="2785241"/>
                <a:ext cx="4198620" cy="400110"/>
              </a:xfrm>
              <a:prstGeom prst="rect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1400">
                    <a:solidFill>
                      <a:schemeClr val="lt1">
                        <a:lumMod val="85000"/>
                      </a:schemeClr>
                    </a:solidFill>
                    <a:cs typeface="+mn-ea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sz="2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新使命 新形象</a:t>
                </a:r>
                <a:endParaRPr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微软雅黑" panose="020B0503020204020204" charset="-122"/>
                  <a:sym typeface="+mn-lt"/>
                </a:endParaRPr>
              </a:p>
            </p:txBody>
          </p:sp>
          <p:sp>
            <p:nvSpPr>
              <p:cNvPr id="77" name="平行四边形 76"/>
              <p:cNvSpPr/>
              <p:nvPr>
                <p:custDataLst>
                  <p:tags r:id="rId13"/>
                </p:custDataLst>
              </p:nvPr>
            </p:nvSpPr>
            <p:spPr>
              <a:xfrm>
                <a:off x="2621182" y="2721381"/>
                <a:ext cx="1009015" cy="497559"/>
              </a:xfrm>
              <a:prstGeom prst="parallelogram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四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424422" y="3342103"/>
              <a:ext cx="3972974" cy="497559"/>
              <a:chOff x="2068229" y="3342103"/>
              <a:chExt cx="5883275" cy="497559"/>
            </a:xfrm>
          </p:grpSpPr>
          <p:sp>
            <p:nvSpPr>
              <p:cNvPr id="72" name="平行四边形 71"/>
              <p:cNvSpPr/>
              <p:nvPr>
                <p:custDataLst>
                  <p:tags r:id="rId14"/>
                </p:custDataLst>
              </p:nvPr>
            </p:nvSpPr>
            <p:spPr>
              <a:xfrm>
                <a:off x="2068229" y="3396756"/>
                <a:ext cx="5883275" cy="403816"/>
              </a:xfrm>
              <a:prstGeom prst="parallelogram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>
                      <a:lumMod val="8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文本框 72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630329" y="3398820"/>
                <a:ext cx="4198620" cy="400110"/>
              </a:xfrm>
              <a:prstGeom prst="rect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1400">
                    <a:solidFill>
                      <a:schemeClr val="lt1">
                        <a:lumMod val="85000"/>
                      </a:schemeClr>
                    </a:solidFill>
                    <a:cs typeface="+mn-ea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sz="20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老问题 新认识</a:t>
                </a:r>
                <a:endParaRPr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微软雅黑" panose="020B0503020204020204" charset="-122"/>
                  <a:sym typeface="+mn-lt"/>
                </a:endParaRPr>
              </a:p>
            </p:txBody>
          </p:sp>
          <p:sp>
            <p:nvSpPr>
              <p:cNvPr id="74" name="平行四边形 73"/>
              <p:cNvSpPr/>
              <p:nvPr>
                <p:custDataLst>
                  <p:tags r:id="rId16"/>
                </p:custDataLst>
              </p:nvPr>
            </p:nvSpPr>
            <p:spPr>
              <a:xfrm>
                <a:off x="2621182" y="3342103"/>
                <a:ext cx="1009015" cy="497559"/>
              </a:xfrm>
              <a:prstGeom prst="parallelogram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五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424423" y="3962825"/>
              <a:ext cx="3972974" cy="497559"/>
              <a:chOff x="2068230" y="3962825"/>
              <a:chExt cx="5883275" cy="497559"/>
            </a:xfrm>
          </p:grpSpPr>
          <p:sp>
            <p:nvSpPr>
              <p:cNvPr id="69" name="平行四边形 68"/>
              <p:cNvSpPr/>
              <p:nvPr>
                <p:custDataLst>
                  <p:tags r:id="rId17"/>
                </p:custDataLst>
              </p:nvPr>
            </p:nvSpPr>
            <p:spPr>
              <a:xfrm>
                <a:off x="2068230" y="4009911"/>
                <a:ext cx="5883275" cy="403816"/>
              </a:xfrm>
              <a:prstGeom prst="parallelogram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>
                      <a:lumMod val="8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文本框 69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3630330" y="4011975"/>
                <a:ext cx="4198620" cy="400110"/>
              </a:xfrm>
              <a:prstGeom prst="rect">
                <a:avLst/>
              </a:prstGeom>
              <a:solidFill>
                <a:schemeClr val="lt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1400">
                    <a:solidFill>
                      <a:schemeClr val="lt1">
                        <a:lumMod val="85000"/>
                      </a:schemeClr>
                    </a:solidFill>
                    <a:cs typeface="+mn-ea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Arial" panose="020B0604020202020204" pitchFamily="34" charset="0"/>
                  </a:rPr>
                  <a:t>新时代 新担当</a:t>
                </a:r>
                <a:endParaRPr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微软雅黑" panose="020B0503020204020204" charset="-122"/>
                  <a:sym typeface="+mn-lt"/>
                </a:endParaRPr>
              </a:p>
            </p:txBody>
          </p:sp>
          <p:sp>
            <p:nvSpPr>
              <p:cNvPr id="71" name="平行四边形 70"/>
              <p:cNvSpPr/>
              <p:nvPr>
                <p:custDataLst>
                  <p:tags r:id="rId19"/>
                </p:custDataLst>
              </p:nvPr>
            </p:nvSpPr>
            <p:spPr>
              <a:xfrm>
                <a:off x="2621181" y="3962825"/>
                <a:ext cx="1009015" cy="497559"/>
              </a:xfrm>
              <a:prstGeom prst="parallelogram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+mn-ea"/>
                    <a:sym typeface="+mn-lt"/>
                  </a:rPr>
                  <a:t>六</a:t>
                </a:r>
                <a:endPara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0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683" t="2597" r="-4086"/>
          <a:stretch>
            <a:fillRect/>
          </a:stretch>
        </p:blipFill>
        <p:spPr>
          <a:xfrm>
            <a:off x="63222" y="4924309"/>
            <a:ext cx="4074670" cy="19094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607986" y="2628920"/>
            <a:ext cx="5024569" cy="394332"/>
          </a:xfrm>
          <a:prstGeom prst="rect">
            <a:avLst/>
          </a:prstGeom>
        </p:spPr>
        <p:txBody>
          <a:bodyPr lIns="0" tIns="0" rIns="0" bIns="0"/>
          <a:lstStyle>
            <a:lvl1pPr>
              <a:defRPr sz="2250" b="0" i="0">
                <a:solidFill>
                  <a:srgbClr val="0A50B4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defRPr>
            </a:lvl1pPr>
          </a:lstStyle>
          <a:p>
            <a:r>
              <a:rPr kumimoji="1" lang="zh-CN" altLang="en-US" dirty="0"/>
              <a:t>主标题</a:t>
            </a:r>
            <a:endParaRPr kumimoji="1" lang="zh-CN" altLang="en-US" dirty="0"/>
          </a:p>
        </p:txBody>
      </p:sp>
      <p:sp>
        <p:nvSpPr>
          <p:cNvPr id="7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3607986" y="3168922"/>
            <a:ext cx="5024563" cy="260078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350" b="0" i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pPr lvl="0"/>
            <a:r>
              <a:rPr kumimoji="1" lang="zh-CN" altLang="en-US" dirty="0"/>
              <a:t>副标题</a:t>
            </a:r>
            <a:endParaRPr kumimoji="1" lang="zh-CN" altLang="en-US" dirty="0"/>
          </a:p>
        </p:txBody>
      </p:sp>
      <p:sp>
        <p:nvSpPr>
          <p:cNvPr id="8" name="文本占位符 4"/>
          <p:cNvSpPr>
            <a:spLocks noGrp="1"/>
          </p:cNvSpPr>
          <p:nvPr>
            <p:ph type="body" sz="quarter" idx="11" hasCustomPrompt="1"/>
          </p:nvPr>
        </p:nvSpPr>
        <p:spPr>
          <a:xfrm>
            <a:off x="2500984" y="2493920"/>
            <a:ext cx="866928" cy="1382868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6750" b="1" i="0">
                <a:solidFill>
                  <a:srgbClr val="0A50B4"/>
                </a:solidFill>
                <a:latin typeface="Alibaba Sans" panose="020B0503020203040204" pitchFamily="34" charset="0"/>
                <a:cs typeface="Alibaba Sans" panose="020B0503020203040204" pitchFamily="34" charset="0"/>
              </a:defRPr>
            </a:lvl1pPr>
          </a:lstStyle>
          <a:p>
            <a:pPr lvl="0"/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pic>
        <p:nvPicPr>
          <p:cNvPr id="2" name="图片 1" descr="AAAAAAAAAAAAAAA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685" y="405130"/>
            <a:ext cx="3749040" cy="8502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56" descr="未标题1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7784" y="693515"/>
            <a:ext cx="12184216" cy="457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标题 11"/>
          <p:cNvSpPr>
            <a:spLocks noGrp="1"/>
          </p:cNvSpPr>
          <p:nvPr>
            <p:ph type="title"/>
          </p:nvPr>
        </p:nvSpPr>
        <p:spPr>
          <a:xfrm>
            <a:off x="100268" y="220747"/>
            <a:ext cx="8033079" cy="492631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矩形 1"/>
          <p:cNvSpPr/>
          <p:nvPr userDrawn="1"/>
        </p:nvSpPr>
        <p:spPr>
          <a:xfrm>
            <a:off x="11474592" y="6595428"/>
            <a:ext cx="717408" cy="262572"/>
          </a:xfrm>
          <a:prstGeom prst="rect">
            <a:avLst/>
          </a:prstGeom>
          <a:solidFill>
            <a:srgbClr val="103F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979" rIns="25979" rtlCol="0" anchor="ctr"/>
          <a:lstStyle/>
          <a:p>
            <a:pPr algn="ctr"/>
            <a:fld id="{C8682AAE-7FF9-4DBE-9B32-2DD50A5F1D11}" type="slidenum">
              <a:rPr lang="en-US" altLang="zh-HK" sz="8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</a:fld>
            <a:endParaRPr lang="zh-HK" altLang="en-US" sz="58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AAAAAAAAAAAAAAA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76715" y="104140"/>
            <a:ext cx="2684780" cy="6089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rgbClr val="0A5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AAAAAAAAAAAAAA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01085" y="2682875"/>
            <a:ext cx="5374640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81976" y="6175588"/>
            <a:ext cx="3566160" cy="5505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440"/>
            </a:lvl1pPr>
          </a:lstStyle>
          <a:p>
            <a:fld id="{3D23E461-E2D7-4600-BE74-2C3B41BF1316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2" name="图片 1" descr="双标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256" y="0"/>
            <a:ext cx="4108537" cy="11301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平行四边形 3"/>
          <p:cNvSpPr/>
          <p:nvPr userDrawn="1"/>
        </p:nvSpPr>
        <p:spPr>
          <a:xfrm flipH="1">
            <a:off x="604838" y="0"/>
            <a:ext cx="10982325" cy="6858000"/>
          </a:xfrm>
          <a:prstGeom prst="parallelogram">
            <a:avLst>
              <a:gd name="adj" fmla="val 19861"/>
            </a:avLst>
          </a:prstGeom>
          <a:solidFill>
            <a:schemeClr val="accent3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平行四边形 3"/>
          <p:cNvSpPr/>
          <p:nvPr userDrawn="1"/>
        </p:nvSpPr>
        <p:spPr>
          <a:xfrm>
            <a:off x="604838" y="0"/>
            <a:ext cx="10982325" cy="6858000"/>
          </a:xfrm>
          <a:prstGeom prst="parallelogram">
            <a:avLst>
              <a:gd name="adj" fmla="val 19861"/>
            </a:avLst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/>
          <p:nvPr userDrawn="1">
            <p:custDataLst>
              <p:tags r:id="rId2"/>
            </p:custDataLst>
          </p:nvPr>
        </p:nvSpPr>
        <p:spPr>
          <a:xfrm>
            <a:off x="3810" y="0"/>
            <a:ext cx="12188190" cy="685736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536180" cy="6857365"/>
          </a:xfrm>
          <a:custGeom>
            <a:avLst/>
            <a:gdLst>
              <a:gd name="connsiteX0" fmla="*/ 8709 w 8709"/>
              <a:gd name="connsiteY0" fmla="*/ 0 h 10799"/>
              <a:gd name="connsiteX1" fmla="*/ 8709 w 8709"/>
              <a:gd name="connsiteY1" fmla="*/ 10799 h 10799"/>
              <a:gd name="connsiteX2" fmla="*/ 0 w 8709"/>
              <a:gd name="connsiteY2" fmla="*/ 10799 h 10799"/>
              <a:gd name="connsiteX3" fmla="*/ 8709 w 8709"/>
              <a:gd name="connsiteY3" fmla="*/ 0 h 1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09" h="10799">
                <a:moveTo>
                  <a:pt x="8709" y="0"/>
                </a:moveTo>
                <a:lnTo>
                  <a:pt x="8709" y="10799"/>
                </a:lnTo>
                <a:lnTo>
                  <a:pt x="0" y="10799"/>
                </a:lnTo>
                <a:lnTo>
                  <a:pt x="8709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4"/>
            </p:custDataLst>
          </p:nvPr>
        </p:nvSpPr>
        <p:spPr>
          <a:xfrm>
            <a:off x="695960" y="6356350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6386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6387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6" name="矩形 25"/>
          <p:cNvSpPr/>
          <p:nvPr userDrawn="1">
            <p:custDataLst>
              <p:tags r:id="rId7"/>
            </p:custDataLst>
          </p:nvPr>
        </p:nvSpPr>
        <p:spPr>
          <a:xfrm>
            <a:off x="0" y="6461125"/>
            <a:ext cx="11691620" cy="396875"/>
          </a:xfrm>
          <a:prstGeom prst="rect">
            <a:avLst/>
          </a:prstGeom>
          <a:gradFill>
            <a:gsLst>
              <a:gs pos="37000">
                <a:schemeClr val="accent1">
                  <a:lumMod val="40000"/>
                  <a:lumOff val="60000"/>
                </a:schemeClr>
              </a:gs>
              <a:gs pos="100000">
                <a:srgbClr val="FFFFFF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 userDrawn="1">
            <p:custDataLst>
              <p:tags r:id="rId8"/>
            </p:custDataLst>
          </p:nvPr>
        </p:nvSpPr>
        <p:spPr>
          <a:xfrm rot="10800000" flipV="1">
            <a:off x="7005320" y="6129020"/>
            <a:ext cx="5186045" cy="728980"/>
          </a:xfrm>
          <a:custGeom>
            <a:avLst/>
            <a:gdLst>
              <a:gd name="connsiteX0" fmla="*/ 0 w 9860"/>
              <a:gd name="connsiteY0" fmla="*/ 0 h 1757"/>
              <a:gd name="connsiteX1" fmla="*/ 7712 w 9860"/>
              <a:gd name="connsiteY1" fmla="*/ 55 h 1757"/>
              <a:gd name="connsiteX2" fmla="*/ 9860 w 9860"/>
              <a:gd name="connsiteY2" fmla="*/ 1757 h 1757"/>
              <a:gd name="connsiteX3" fmla="*/ 0 w 9860"/>
              <a:gd name="connsiteY3" fmla="*/ 1757 h 1757"/>
              <a:gd name="connsiteX4" fmla="*/ 0 w 9860"/>
              <a:gd name="connsiteY4" fmla="*/ 0 h 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60" h="1757">
                <a:moveTo>
                  <a:pt x="0" y="0"/>
                </a:moveTo>
                <a:lnTo>
                  <a:pt x="7712" y="55"/>
                </a:lnTo>
                <a:lnTo>
                  <a:pt x="9860" y="1757"/>
                </a:lnTo>
                <a:lnTo>
                  <a:pt x="0" y="175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100000"/>
                </a:schemeClr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22580" y="1652270"/>
            <a:ext cx="4942205" cy="3947160"/>
          </a:xfrm>
          <a:prstGeom prst="rect">
            <a:avLst/>
          </a:prstGeom>
        </p:spPr>
      </p:pic>
      <p:sp>
        <p:nvSpPr>
          <p:cNvPr id="12" name="任意多边形 6"/>
          <p:cNvSpPr/>
          <p:nvPr userDrawn="1">
            <p:custDataLst>
              <p:tags r:id="rId11"/>
            </p:custDataLst>
          </p:nvPr>
        </p:nvSpPr>
        <p:spPr>
          <a:xfrm rot="10800000">
            <a:off x="0" y="0"/>
            <a:ext cx="2230120" cy="2609850"/>
          </a:xfrm>
          <a:custGeom>
            <a:avLst/>
            <a:gdLst>
              <a:gd name="connsiteX0" fmla="*/ 8709 w 8709"/>
              <a:gd name="connsiteY0" fmla="*/ 0 h 10799"/>
              <a:gd name="connsiteX1" fmla="*/ 8709 w 8709"/>
              <a:gd name="connsiteY1" fmla="*/ 10799 h 10799"/>
              <a:gd name="connsiteX2" fmla="*/ 0 w 8709"/>
              <a:gd name="connsiteY2" fmla="*/ 10799 h 10799"/>
              <a:gd name="connsiteX3" fmla="*/ 8709 w 8709"/>
              <a:gd name="connsiteY3" fmla="*/ 0 h 1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09" h="10799">
                <a:moveTo>
                  <a:pt x="8709" y="0"/>
                </a:moveTo>
                <a:lnTo>
                  <a:pt x="8709" y="10799"/>
                </a:lnTo>
                <a:lnTo>
                  <a:pt x="0" y="10799"/>
                </a:lnTo>
                <a:lnTo>
                  <a:pt x="8709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606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5078942" y="165100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20XX YEAR</a:t>
            </a:r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ctrTitle" idx="16388" hasCustomPrompt="1"/>
            <p:custDataLst>
              <p:tags r:id="rId13"/>
            </p:custDataLst>
          </p:nvPr>
        </p:nvSpPr>
        <p:spPr>
          <a:xfrm>
            <a:off x="5078730" y="2159000"/>
            <a:ext cx="6097270" cy="2540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14"/>
            </p:custDataLst>
          </p:nvPr>
        </p:nvSpPr>
        <p:spPr>
          <a:xfrm>
            <a:off x="8635118" y="4749800"/>
            <a:ext cx="2540882" cy="533400"/>
          </a:xfrm>
          <a:solidFill>
            <a:schemeClr val="accent1"/>
          </a:solidFill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6"/>
            </p:custDataLst>
          </p:nvPr>
        </p:nvSpPr>
        <p:spPr>
          <a:xfrm>
            <a:off x="609600" y="1524000"/>
            <a:ext cx="10972800" cy="3454400"/>
          </a:xfrm>
          <a:custGeom>
            <a:avLst/>
            <a:gdLst>
              <a:gd name="connisteX0" fmla="*/ 0 w 10972800"/>
              <a:gd name="connsiteY0" fmla="*/ 203200 h 3454400"/>
              <a:gd name="connisteX1" fmla="*/ 203200 w 10972800"/>
              <a:gd name="connsiteY1" fmla="*/ 0 h 3454400"/>
              <a:gd name="connisteX2" fmla="*/ 10769600 w 10972800"/>
              <a:gd name="connsiteY2" fmla="*/ 0 h 3454400"/>
              <a:gd name="connisteX3" fmla="*/ 10972800 w 10972800"/>
              <a:gd name="connsiteY3" fmla="*/ 203200 h 3454400"/>
              <a:gd name="connisteX4" fmla="*/ 10972800 w 10972800"/>
              <a:gd name="connsiteY4" fmla="*/ 3251200 h 3454400"/>
              <a:gd name="connisteX5" fmla="*/ 10769600 w 10972800"/>
              <a:gd name="connsiteY5" fmla="*/ 3454400 h 3454400"/>
              <a:gd name="connisteX6" fmla="*/ 203200 w 10972800"/>
              <a:gd name="connsiteY6" fmla="*/ 3454400 h 3454400"/>
              <a:gd name="connisteX7" fmla="*/ 0 w 10972800"/>
              <a:gd name="connsiteY7" fmla="*/ 3251200 h 3454400"/>
              <a:gd name="connisteX8" fmla="*/ 0 w 10972800"/>
              <a:gd name="connsiteY8" fmla="*/ 203200 h 345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45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251200"/>
                </a:lnTo>
                <a:cubicBezTo>
                  <a:pt x="10972800" y="3363424"/>
                  <a:pt x="10881824" y="3454400"/>
                  <a:pt x="10769600" y="3454400"/>
                </a:cubicBezTo>
                <a:lnTo>
                  <a:pt x="203200" y="3454400"/>
                </a:lnTo>
                <a:cubicBezTo>
                  <a:pt x="90976" y="3454400"/>
                  <a:pt x="0" y="3363424"/>
                  <a:pt x="0" y="325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09600" y="54356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5435600"/>
            <a:ext cx="1082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单击此处添加项标题</a:t>
            </a:r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762000" y="5943600"/>
            <a:ext cx="108204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/>
              <a:t>单击此处添加正文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9_3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88" hasCustomPrompt="1"/>
            <p:custDataLst>
              <p:tags r:id="rId6"/>
            </p:custDataLst>
          </p:nvPr>
        </p:nvSpPr>
        <p:spPr>
          <a:xfrm>
            <a:off x="609600" y="3149600"/>
            <a:ext cx="10972800" cy="3098800"/>
          </a:xfrm>
          <a:custGeom>
            <a:avLst/>
            <a:gdLst>
              <a:gd name="connisteX0" fmla="*/ 0 w 10972800"/>
              <a:gd name="connsiteY0" fmla="*/ 203200 h 3098800"/>
              <a:gd name="connisteX1" fmla="*/ 203200 w 10972800"/>
              <a:gd name="connsiteY1" fmla="*/ 0 h 3098800"/>
              <a:gd name="connisteX2" fmla="*/ 10769600 w 10972800"/>
              <a:gd name="connsiteY2" fmla="*/ 0 h 3098800"/>
              <a:gd name="connisteX3" fmla="*/ 10972800 w 10972800"/>
              <a:gd name="connsiteY3" fmla="*/ 203200 h 3098800"/>
              <a:gd name="connisteX4" fmla="*/ 10972800 w 10972800"/>
              <a:gd name="connsiteY4" fmla="*/ 2895600 h 3098800"/>
              <a:gd name="connisteX5" fmla="*/ 10769600 w 10972800"/>
              <a:gd name="connsiteY5" fmla="*/ 3098800 h 3098800"/>
              <a:gd name="connisteX6" fmla="*/ 203200 w 10972800"/>
              <a:gd name="connsiteY6" fmla="*/ 3098800 h 3098800"/>
              <a:gd name="connisteX7" fmla="*/ 0 w 10972800"/>
              <a:gd name="connsiteY7" fmla="*/ 2895600 h 3098800"/>
              <a:gd name="connisteX8" fmla="*/ 0 w 10972800"/>
              <a:gd name="connsiteY8" fmla="*/ 203200 h 309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309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895600"/>
                </a:lnTo>
                <a:cubicBezTo>
                  <a:pt x="10972800" y="3007824"/>
                  <a:pt x="10881824" y="3098800"/>
                  <a:pt x="10769600" y="3098800"/>
                </a:cubicBezTo>
                <a:lnTo>
                  <a:pt x="203200" y="3098800"/>
                </a:lnTo>
                <a:cubicBezTo>
                  <a:pt x="90976" y="3098800"/>
                  <a:pt x="0" y="3007824"/>
                  <a:pt x="0" y="289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装饰  2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1828800"/>
            <a:ext cx="1036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单击此处添加项标题</a:t>
            </a:r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14400" y="2387600"/>
            <a:ext cx="1036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7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0.xml"/><Relationship Id="rId4" Type="http://schemas.microsoft.com/office/2007/relationships/hdphoto" Target="../media/image21.wdp"/><Relationship Id="rId3" Type="http://schemas.openxmlformats.org/officeDocument/2006/relationships/image" Target="../media/image20.png"/><Relationship Id="rId2" Type="http://schemas.microsoft.com/office/2007/relationships/hdphoto" Target="../media/image19.wdp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microsoft.com/office/2007/relationships/hdphoto" Target="../media/image23.wdp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hdphoto" Target="../media/image27.wdp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9.xml"/><Relationship Id="rId1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0.xml"/><Relationship Id="rId1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1.xml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2.xml"/><Relationship Id="rId1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3.xml"/><Relationship Id="rId1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4.xml"/><Relationship Id="rId1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5.xml"/><Relationship Id="rId1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6.xml"/><Relationship Id="rId1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57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60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3.xml"/><Relationship Id="rId1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4.xml"/><Relationship Id="rId1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5.xml"/><Relationship Id="rId1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6.xml"/><Relationship Id="rId1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7.xml"/><Relationship Id="rId1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8.xml"/><Relationship Id="rId1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9.xml"/><Relationship Id="rId1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0.xml"/><Relationship Id="rId1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1.xml"/><Relationship Id="rId1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2.xml"/><Relationship Id="rId1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3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4.xml"/><Relationship Id="rId1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5.xml"/><Relationship Id="rId1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6.xml"/><Relationship Id="rId1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77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78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79.xml"/><Relationship Id="rId7" Type="http://schemas.openxmlformats.org/officeDocument/2006/relationships/image" Target="../media/image90.svg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svg"/><Relationship Id="rId8" Type="http://schemas.openxmlformats.org/officeDocument/2006/relationships/image" Target="../media/image98.png"/><Relationship Id="rId7" Type="http://schemas.openxmlformats.org/officeDocument/2006/relationships/image" Target="../media/image97.svg"/><Relationship Id="rId6" Type="http://schemas.openxmlformats.org/officeDocument/2006/relationships/image" Target="../media/image96.png"/><Relationship Id="rId5" Type="http://schemas.openxmlformats.org/officeDocument/2006/relationships/image" Target="../media/image95.svg"/><Relationship Id="rId4" Type="http://schemas.openxmlformats.org/officeDocument/2006/relationships/image" Target="../media/image94.png"/><Relationship Id="rId3" Type="http://schemas.openxmlformats.org/officeDocument/2006/relationships/image" Target="../media/image93.svg"/><Relationship Id="rId2" Type="http://schemas.openxmlformats.org/officeDocument/2006/relationships/image" Target="../media/image92.png"/><Relationship Id="rId14" Type="http://schemas.openxmlformats.org/officeDocument/2006/relationships/notesSlide" Target="../notesSlides/notesSlide16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80.xml"/><Relationship Id="rId11" Type="http://schemas.openxmlformats.org/officeDocument/2006/relationships/image" Target="../media/image101.svg"/><Relationship Id="rId10" Type="http://schemas.openxmlformats.org/officeDocument/2006/relationships/image" Target="../media/image100.png"/><Relationship Id="rId1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1.xml"/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image" Target="../media/image102.jpe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2.xml"/><Relationship Id="rId7" Type="http://schemas.openxmlformats.org/officeDocument/2006/relationships/image" Target="../media/image111.svg"/><Relationship Id="rId6" Type="http://schemas.openxmlformats.org/officeDocument/2006/relationships/image" Target="../media/image110.png"/><Relationship Id="rId5" Type="http://schemas.openxmlformats.org/officeDocument/2006/relationships/image" Target="../media/image109.svg"/><Relationship Id="rId4" Type="http://schemas.openxmlformats.org/officeDocument/2006/relationships/image" Target="../media/image108.png"/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105.jpe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3.xml"/><Relationship Id="rId7" Type="http://schemas.openxmlformats.org/officeDocument/2006/relationships/image" Target="../media/image118.svg"/><Relationship Id="rId6" Type="http://schemas.openxmlformats.org/officeDocument/2006/relationships/image" Target="../media/image117.png"/><Relationship Id="rId5" Type="http://schemas.openxmlformats.org/officeDocument/2006/relationships/image" Target="../media/image116.svg"/><Relationship Id="rId4" Type="http://schemas.openxmlformats.org/officeDocument/2006/relationships/image" Target="../media/image115.png"/><Relationship Id="rId3" Type="http://schemas.openxmlformats.org/officeDocument/2006/relationships/image" Target="../media/image114.svg"/><Relationship Id="rId2" Type="http://schemas.openxmlformats.org/officeDocument/2006/relationships/image" Target="../media/image113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12.jpe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4.xml"/><Relationship Id="rId7" Type="http://schemas.openxmlformats.org/officeDocument/2006/relationships/image" Target="../media/image125.svg"/><Relationship Id="rId6" Type="http://schemas.openxmlformats.org/officeDocument/2006/relationships/image" Target="../media/image124.png"/><Relationship Id="rId5" Type="http://schemas.openxmlformats.org/officeDocument/2006/relationships/image" Target="../media/image123.svg"/><Relationship Id="rId4" Type="http://schemas.openxmlformats.org/officeDocument/2006/relationships/image" Target="../media/image122.png"/><Relationship Id="rId3" Type="http://schemas.openxmlformats.org/officeDocument/2006/relationships/image" Target="../media/image121.svg"/><Relationship Id="rId2" Type="http://schemas.openxmlformats.org/officeDocument/2006/relationships/image" Target="../media/image120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11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6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400" y="1570990"/>
            <a:ext cx="6522720" cy="2861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spc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心脑血管病</a:t>
            </a:r>
            <a:endParaRPr lang="zh-CN" altLang="en-US" sz="6000" b="1" spc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 b="1" spc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的防治</a:t>
            </a:r>
            <a:endParaRPr lang="zh-CN" altLang="en-US" sz="6000" b="1" spc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7789" y="4937318"/>
            <a:ext cx="5452004" cy="10147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王胜利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2026-07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08915" y="5473700"/>
            <a:ext cx="2484755" cy="365760"/>
            <a:chOff x="8415" y="2318"/>
            <a:chExt cx="3913" cy="576"/>
          </a:xfrm>
          <a:effectLst/>
        </p:grpSpPr>
        <p:sp>
          <p:nvSpPr>
            <p:cNvPr id="8" name="Freeform 127"/>
            <p:cNvSpPr>
              <a:spLocks noChangeAspect="1"/>
            </p:cNvSpPr>
            <p:nvPr/>
          </p:nvSpPr>
          <p:spPr>
            <a:xfrm>
              <a:off x="8415" y="2374"/>
              <a:ext cx="330" cy="330"/>
            </a:xfrm>
            <a:custGeom>
              <a:avLst/>
              <a:gdLst/>
              <a:ahLst/>
              <a:cxnLst>
                <a:cxn ang="0">
                  <a:pos x="60151" y="83358"/>
                </a:cxn>
                <a:cxn ang="0">
                  <a:pos x="41111" y="50141"/>
                </a:cxn>
                <a:cxn ang="0">
                  <a:pos x="41963" y="18345"/>
                </a:cxn>
                <a:cxn ang="0">
                  <a:pos x="9314" y="22165"/>
                </a:cxn>
                <a:cxn ang="0">
                  <a:pos x="43100" y="100409"/>
                </a:cxn>
                <a:cxn ang="0">
                  <a:pos x="121344" y="134195"/>
                </a:cxn>
                <a:cxn ang="0">
                  <a:pos x="125164" y="101577"/>
                </a:cxn>
                <a:cxn ang="0">
                  <a:pos x="93368" y="102398"/>
                </a:cxn>
                <a:cxn ang="0">
                  <a:pos x="60151" y="83358"/>
                </a:cxn>
                <a:cxn ang="0">
                  <a:pos x="60151" y="83358"/>
                </a:cxn>
              </a:cxnLst>
              <a:rect l="0" t="0" r="0" b="0"/>
              <a:pathLst>
                <a:path w="4545" h="4545">
                  <a:moveTo>
                    <a:pt x="1905" y="2640"/>
                  </a:moveTo>
                  <a:cubicBezTo>
                    <a:pt x="1502" y="2238"/>
                    <a:pt x="1118" y="1772"/>
                    <a:pt x="1302" y="1588"/>
                  </a:cubicBezTo>
                  <a:cubicBezTo>
                    <a:pt x="1566" y="1324"/>
                    <a:pt x="1795" y="1162"/>
                    <a:pt x="1329" y="581"/>
                  </a:cubicBezTo>
                  <a:cubicBezTo>
                    <a:pt x="862" y="0"/>
                    <a:pt x="550" y="446"/>
                    <a:pt x="295" y="702"/>
                  </a:cubicBezTo>
                  <a:cubicBezTo>
                    <a:pt x="0" y="996"/>
                    <a:pt x="279" y="2095"/>
                    <a:pt x="1365" y="3180"/>
                  </a:cubicBezTo>
                  <a:cubicBezTo>
                    <a:pt x="2450" y="4265"/>
                    <a:pt x="3549" y="4545"/>
                    <a:pt x="3843" y="4250"/>
                  </a:cubicBezTo>
                  <a:cubicBezTo>
                    <a:pt x="4099" y="3995"/>
                    <a:pt x="4545" y="3684"/>
                    <a:pt x="3964" y="3217"/>
                  </a:cubicBezTo>
                  <a:cubicBezTo>
                    <a:pt x="3383" y="2750"/>
                    <a:pt x="3221" y="2979"/>
                    <a:pt x="2957" y="3243"/>
                  </a:cubicBezTo>
                  <a:cubicBezTo>
                    <a:pt x="2773" y="3426"/>
                    <a:pt x="2307" y="3042"/>
                    <a:pt x="1905" y="2640"/>
                  </a:cubicBezTo>
                  <a:cubicBezTo>
                    <a:pt x="1905" y="2640"/>
                    <a:pt x="1905" y="2640"/>
                    <a:pt x="1905" y="2640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  <a:effectLst>
              <a:softEdge rad="50800"/>
            </a:effectLst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="horz" wrap="square" anchor="t" upright="1"/>
            <a:lstStyle/>
            <a:p>
              <a:endParaRPr lang="zh-CN" altLang="en-US"/>
            </a:p>
          </p:txBody>
        </p:sp>
        <p:sp>
          <p:nvSpPr>
            <p:cNvPr id="9" name="文本框 14"/>
            <p:cNvSpPr txBox="1"/>
            <p:nvPr/>
          </p:nvSpPr>
          <p:spPr>
            <a:xfrm>
              <a:off x="8745" y="2318"/>
              <a:ext cx="3583" cy="576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just">
                <a:lnSpc>
                  <a:spcPct val="90000"/>
                </a:lnSpc>
              </a:pPr>
              <a:r>
                <a:rPr lang="en-US" sz="1800" kern="100">
                  <a:solidFill>
                    <a:srgbClr val="4F81BD"/>
                  </a:solidFill>
                  <a:effectLst>
                    <a:outerShdw blurRad="38100" dist="25400" dir="5400000" algn="ctr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charset="-122"/>
                  <a:ea typeface="宋体" panose="02010600030101010101" pitchFamily="2" charset="-122"/>
                  <a:cs typeface="微软雅黑" panose="020B0503020204020204" charset="-122"/>
                </a:rPr>
                <a:t>138-4984-5134</a:t>
              </a:r>
              <a:endParaRPr lang="zh-CN" sz="1050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4"/>
          <p:cNvSpPr txBox="1">
            <a:spLocks noChangeArrowheads="1"/>
          </p:cNvSpPr>
          <p:nvPr/>
        </p:nvSpPr>
        <p:spPr bwMode="auto">
          <a:xfrm>
            <a:off x="3186430" y="1524000"/>
            <a:ext cx="3437255" cy="419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R="0" lvl="0" indent="0" algn="l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专业特长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：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头晕眩晕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头痛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高血压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失眠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焦虑抑郁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ctr" defTabSz="9144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脑血管疾病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2280" y="4876800"/>
            <a:ext cx="3609975" cy="626110"/>
            <a:chOff x="6561" y="7192"/>
            <a:chExt cx="5685" cy="1557"/>
          </a:xfrm>
        </p:grpSpPr>
        <p:sp>
          <p:nvSpPr>
            <p:cNvPr id="14" name="文本框 7"/>
            <p:cNvSpPr txBox="1"/>
            <p:nvPr/>
          </p:nvSpPr>
          <p:spPr>
            <a:xfrm>
              <a:off x="6561" y="7192"/>
              <a:ext cx="3729" cy="1557"/>
            </a:xfrm>
            <a:prstGeom prst="rect">
              <a:avLst/>
            </a:prstGeom>
            <a:noFill/>
            <a:ln w="6350">
              <a:noFill/>
            </a:ln>
          </p:spPr>
          <p:txBody>
            <a:bodyPr vert="horz" wrap="square" anchor="t" upright="1"/>
            <a:lstStyle/>
            <a:p>
              <a:pPr algn="just"/>
              <a:r>
                <a:rPr lang="zh-CN" sz="3600" kern="100">
                  <a:solidFill>
                    <a:schemeClr val="accent1"/>
                  </a:solidFill>
                  <a:effectLst/>
                  <a:latin typeface="Calibri" panose="020F0502020204030204" charset="0"/>
                  <a:ea typeface="微软雅黑" panose="020B0503020204020204" charset="-122"/>
                  <a:cs typeface="微软雅黑" panose="020B0503020204020204" charset="-122"/>
                </a:rPr>
                <a:t>王胜利</a:t>
              </a:r>
              <a:endParaRPr lang="zh-CN" sz="1050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8"/>
            <p:cNvSpPr txBox="1"/>
            <p:nvPr/>
          </p:nvSpPr>
          <p:spPr>
            <a:xfrm>
              <a:off x="8870" y="7417"/>
              <a:ext cx="3376" cy="771"/>
            </a:xfrm>
            <a:prstGeom prst="rect">
              <a:avLst/>
            </a:prstGeom>
            <a:noFill/>
            <a:ln w="6350">
              <a:noFill/>
            </a:ln>
          </p:spPr>
          <p:txBody>
            <a:bodyPr vert="horz" wrap="square" anchor="t" upright="1"/>
            <a:lstStyle/>
            <a:p>
              <a:pPr algn="just"/>
              <a:r>
                <a:rPr lang="zh-CN" sz="1100" kern="100">
                  <a:solidFill>
                    <a:srgbClr val="4F81BD"/>
                  </a:solidFill>
                  <a:effectLst>
                    <a:outerShdw blurRad="38100" dist="25400" dir="5400000" algn="ctr">
                      <a:srgbClr val="6E747A">
                        <a:alpha val="43000"/>
                      </a:srgbClr>
                    </a:outerShdw>
                  </a:effectLst>
                  <a:latin typeface="Calibri" panose="020F0502020204030204" charset="0"/>
                  <a:ea typeface="微软雅黑" panose="020B0503020204020204" charset="-122"/>
                  <a:cs typeface="微软雅黑" panose="020B0503020204020204" charset="-122"/>
                </a:rPr>
                <a:t>副主任医师</a:t>
              </a:r>
              <a:endParaRPr lang="zh-CN" sz="1050" kern="10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文本框 46"/>
          <p:cNvSpPr txBox="1">
            <a:spLocks noChangeArrowheads="1"/>
          </p:cNvSpPr>
          <p:nvPr/>
        </p:nvSpPr>
        <p:spPr bwMode="auto">
          <a:xfrm>
            <a:off x="6979920" y="1315085"/>
            <a:ext cx="4968875" cy="488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</a:t>
            </a: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三门峡医院神经内科一病区兼高血压</a:t>
            </a: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科主任</a:t>
            </a:r>
            <a:endParaRPr kumimoji="0" lang="zh-CN" altLang="zh-CN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三门峡市“五一劳动奖章”</a:t>
            </a: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获得者</a:t>
            </a:r>
            <a:endParaRPr kumimoji="0" lang="zh-CN" altLang="zh-CN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三门峡市“</a:t>
            </a:r>
            <a:r>
              <a:rPr kumimoji="0" lang="zh-CN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百名好医生”荣誉称号</a:t>
            </a:r>
            <a:endParaRPr kumimoji="0" lang="zh-CN" altLang="zh-CN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zh-CN" altLang="zh-CN" sz="2000" dirty="0">
                <a:ln>
                  <a:noFill/>
                </a:ln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三门峡市首席科普</a:t>
            </a:r>
            <a:r>
              <a:rPr lang="zh-CN" altLang="zh-CN" sz="2000" dirty="0">
                <a:ln>
                  <a:noFill/>
                </a:ln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专家</a:t>
            </a:r>
            <a:endParaRPr lang="zh-CN" altLang="zh-CN" sz="2000" dirty="0">
              <a:ln>
                <a:noFill/>
              </a:ln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zh-CN" altLang="zh-CN" sz="2000" dirty="0">
                <a:ln>
                  <a:noFill/>
                </a:ln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三门峡市医学会眩晕专业委员会副主任委员兼秘书长</a:t>
            </a:r>
            <a:r>
              <a:rPr lang="en-US" altLang="zh-CN" sz="2000" dirty="0">
                <a:ln>
                  <a:noFill/>
                </a:ln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2000" dirty="0">
              <a:ln>
                <a:noFill/>
              </a:ln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三门峡市心理咨询师协会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秘书长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河南省科普专家团专家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河南省医学会眩晕专业委员会常委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河南省医学会高血压专业委员会委员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R="0" lvl="0" indent="0" algn="l" defTabSz="914400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河南省整合医学学会眩晕医学分会副主任委员</a:t>
            </a:r>
            <a:endParaRPr kumimoji="0" lang="zh-CN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cxnSp>
        <p:nvCxnSpPr>
          <p:cNvPr id="18" name="直线 35"/>
          <p:cNvCxnSpPr/>
          <p:nvPr/>
        </p:nvCxnSpPr>
        <p:spPr>
          <a:xfrm flipV="1">
            <a:off x="6806248" y="1304926"/>
            <a:ext cx="0" cy="4782820"/>
          </a:xfrm>
          <a:prstGeom prst="line">
            <a:avLst/>
          </a:prstGeom>
          <a:ln w="127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52400" y="196850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0" y="148590"/>
            <a:ext cx="309880" cy="92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152400" y="3810"/>
            <a:ext cx="30988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图片 4" descr="/Users/moly/Library/Containers/com.kingsoft.wpsoffice.mac/Data/tmp/picturecompress_20251028142925/output_1.jpgoutput_1"/>
          <p:cNvPicPr>
            <a:picLocks noChangeAspect="1"/>
          </p:cNvPicPr>
          <p:nvPr/>
        </p:nvPicPr>
        <p:blipFill>
          <a:blip r:embed="rId1"/>
          <a:srcRect l="13083" r="13250" b="35028"/>
          <a:stretch>
            <a:fillRect/>
          </a:stretch>
        </p:blipFill>
        <p:spPr>
          <a:xfrm>
            <a:off x="309880" y="1382395"/>
            <a:ext cx="2640330" cy="34944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2285" y="2628900"/>
            <a:ext cx="9841230" cy="2392680"/>
          </a:xfrm>
        </p:spPr>
        <p:txBody>
          <a:bodyPr/>
          <a:p>
            <a:pPr algn="ctr"/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豫心豫体</a:t>
            </a:r>
            <a: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b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b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科普中原河南省科普专家团科普服务在行动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550" y="1129665"/>
            <a:ext cx="5759450" cy="52317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129665"/>
            <a:ext cx="5820410" cy="5099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13740"/>
            <a:ext cx="12111355" cy="61436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491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15182" y="-29839"/>
            <a:ext cx="12207182" cy="273353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2F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73461" y="2703694"/>
            <a:ext cx="4105460" cy="4154306"/>
          </a:xfrm>
          <a:prstGeom prst="rect">
            <a:avLst/>
          </a:prstGeom>
          <a:solidFill>
            <a:srgbClr val="82CCF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5182" y="2703694"/>
            <a:ext cx="4002099" cy="4154305"/>
          </a:xfrm>
          <a:prstGeom prst="rect">
            <a:avLst/>
          </a:prstGeom>
          <a:solidFill>
            <a:srgbClr val="97BE1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671055" y="644044"/>
            <a:ext cx="48498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kern="0" dirty="0">
                <a:cs typeface="宋体" panose="02010600030101010101" pitchFamily="2" charset="-122"/>
              </a:rPr>
              <a:t>国际社会公认的三项健康标准</a:t>
            </a:r>
            <a:endParaRPr lang="zh-CN" altLang="en-US" sz="4800" b="1" kern="0" dirty="0"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/>
          <p:nvPr/>
        </p:nvSpPr>
        <p:spPr>
          <a:xfrm>
            <a:off x="840293" y="5715102"/>
            <a:ext cx="2301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kern="0" dirty="0">
                <a:solidFill>
                  <a:schemeClr val="accent5"/>
                </a:solidFill>
                <a:sym typeface="Arial" panose="020B0604020202020204" pitchFamily="34" charset="0"/>
              </a:rPr>
              <a:t>充足的睡眠</a:t>
            </a:r>
            <a:endParaRPr lang="zh-CN" altLang="en-US" sz="3200" b="1" kern="0" dirty="0">
              <a:solidFill>
                <a:schemeClr val="accent5"/>
              </a:solidFill>
              <a:ea typeface="微软雅黑" panose="020B0503020204020204" charset="-122"/>
            </a:endParaRPr>
          </a:p>
        </p:txBody>
      </p:sp>
      <p:sp>
        <p:nvSpPr>
          <p:cNvPr id="12" name="文本框 11"/>
          <p:cNvSpPr/>
          <p:nvPr/>
        </p:nvSpPr>
        <p:spPr>
          <a:xfrm>
            <a:off x="4896839" y="5715102"/>
            <a:ext cx="252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chemeClr val="accent5"/>
                </a:solidFill>
                <a:sym typeface="Arial" panose="020B0604020202020204" pitchFamily="34" charset="0"/>
              </a:rPr>
              <a:t>均衡的饮食</a:t>
            </a:r>
            <a:endParaRPr lang="en-US" altLang="zh-CN" sz="3200" b="1" kern="0" dirty="0">
              <a:solidFill>
                <a:schemeClr val="accent5"/>
              </a:solidFill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/>
          <p:nvPr/>
        </p:nvPicPr>
        <p:blipFill rotWithShape="1">
          <a:blip r:embed="rId1"/>
          <a:srcRect l="34234" t="6646" r="33283"/>
          <a:stretch>
            <a:fillRect/>
          </a:stretch>
        </p:blipFill>
        <p:spPr>
          <a:xfrm>
            <a:off x="4703696" y="2943592"/>
            <a:ext cx="2543297" cy="2551988"/>
          </a:xfrm>
          <a:prstGeom prst="rect">
            <a:avLst/>
          </a:prstGeom>
        </p:spPr>
      </p:pic>
      <p:pic>
        <p:nvPicPr>
          <p:cNvPr id="18" name="图片 17"/>
          <p:cNvPicPr/>
          <p:nvPr/>
        </p:nvPicPr>
        <p:blipFill rotWithShape="1">
          <a:blip r:embed="rId1"/>
          <a:srcRect l="67517" t="7017"/>
          <a:stretch>
            <a:fillRect/>
          </a:stretch>
        </p:blipFill>
        <p:spPr>
          <a:xfrm>
            <a:off x="776218" y="2895382"/>
            <a:ext cx="2543297" cy="254184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8078920" y="2703694"/>
            <a:ext cx="4169017" cy="4154305"/>
          </a:xfrm>
          <a:prstGeom prst="rect">
            <a:avLst/>
          </a:prstGeom>
          <a:solidFill>
            <a:srgbClr val="DB008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/>
          <p:nvPr/>
        </p:nvSpPr>
        <p:spPr>
          <a:xfrm>
            <a:off x="8988843" y="5715102"/>
            <a:ext cx="2543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chemeClr val="accent5"/>
                </a:solidFill>
                <a:sym typeface="Arial" panose="020B0604020202020204" pitchFamily="34" charset="0"/>
              </a:rPr>
              <a:t>适当的运动</a:t>
            </a:r>
            <a:endParaRPr lang="zh-CN" altLang="en-US" sz="3200" b="1" kern="0" dirty="0">
              <a:solidFill>
                <a:schemeClr val="accent5"/>
              </a:solidFill>
              <a:ea typeface="微软雅黑" panose="020B0503020204020204" charset="-122"/>
            </a:endParaRPr>
          </a:p>
        </p:txBody>
      </p:sp>
      <p:pic>
        <p:nvPicPr>
          <p:cNvPr id="16" name="图片 15"/>
          <p:cNvPicPr/>
          <p:nvPr/>
        </p:nvPicPr>
        <p:blipFill rotWithShape="1">
          <a:blip r:embed="rId1"/>
          <a:srcRect l="1486" t="7151" r="67517"/>
          <a:stretch>
            <a:fillRect/>
          </a:stretch>
        </p:blipFill>
        <p:spPr>
          <a:xfrm>
            <a:off x="8988843" y="2877138"/>
            <a:ext cx="2426939" cy="25381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5055" y="1263015"/>
            <a:ext cx="4019542" cy="5045978"/>
            <a:chOff x="1625095" y="1120263"/>
            <a:chExt cx="4019542" cy="5045978"/>
          </a:xfrm>
        </p:grpSpPr>
        <p:sp>
          <p:nvSpPr>
            <p:cNvPr id="3" name="椭圆 2"/>
            <p:cNvSpPr/>
            <p:nvPr/>
          </p:nvSpPr>
          <p:spPr>
            <a:xfrm>
              <a:off x="1625095" y="5902270"/>
              <a:ext cx="4019542" cy="263971"/>
            </a:xfrm>
            <a:prstGeom prst="ellipse">
              <a:avLst/>
            </a:prstGeom>
            <a:solidFill>
              <a:schemeClr val="bg2">
                <a:alpha val="25000"/>
                <a:lumMod val="1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>
            <a:xfrm>
              <a:off x="1785457" y="1513823"/>
              <a:ext cx="3773488" cy="4291479"/>
            </a:xfrm>
            <a:custGeom>
              <a:avLst/>
              <a:gdLst>
                <a:gd name="T0" fmla="*/ 507 w 556"/>
                <a:gd name="T1" fmla="*/ 721 h 721"/>
                <a:gd name="T2" fmla="*/ 49 w 556"/>
                <a:gd name="T3" fmla="*/ 721 h 721"/>
                <a:gd name="T4" fmla="*/ 0 w 556"/>
                <a:gd name="T5" fmla="*/ 671 h 721"/>
                <a:gd name="T6" fmla="*/ 0 w 556"/>
                <a:gd name="T7" fmla="*/ 50 h 721"/>
                <a:gd name="T8" fmla="*/ 49 w 556"/>
                <a:gd name="T9" fmla="*/ 0 h 721"/>
                <a:gd name="T10" fmla="*/ 507 w 556"/>
                <a:gd name="T11" fmla="*/ 0 h 721"/>
                <a:gd name="T12" fmla="*/ 556 w 556"/>
                <a:gd name="T13" fmla="*/ 50 h 721"/>
                <a:gd name="T14" fmla="*/ 556 w 556"/>
                <a:gd name="T15" fmla="*/ 671 h 721"/>
                <a:gd name="T16" fmla="*/ 507 w 556"/>
                <a:gd name="T17" fmla="*/ 721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6" h="721">
                  <a:moveTo>
                    <a:pt x="507" y="721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22" y="721"/>
                    <a:pt x="0" y="698"/>
                    <a:pt x="0" y="67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534" y="0"/>
                    <a:pt x="556" y="23"/>
                    <a:pt x="556" y="50"/>
                  </a:cubicBezTo>
                  <a:cubicBezTo>
                    <a:pt x="556" y="671"/>
                    <a:pt x="556" y="671"/>
                    <a:pt x="556" y="671"/>
                  </a:cubicBezTo>
                  <a:cubicBezTo>
                    <a:pt x="556" y="698"/>
                    <a:pt x="534" y="721"/>
                    <a:pt x="507" y="721"/>
                  </a:cubicBezTo>
                </a:path>
              </a:pathLst>
            </a:custGeom>
            <a:solidFill>
              <a:srgbClr val="A08158"/>
            </a:solidFill>
            <a:ln w="12700"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1954897" y="3571644"/>
              <a:ext cx="3364840" cy="1960274"/>
            </a:xfrm>
            <a:custGeom>
              <a:avLst/>
              <a:gdLst>
                <a:gd name="connsiteX0" fmla="*/ 0 w 3364840"/>
                <a:gd name="connsiteY0" fmla="*/ 0 h 2304153"/>
                <a:gd name="connsiteX1" fmla="*/ 3364840 w 3364840"/>
                <a:gd name="connsiteY1" fmla="*/ 0 h 2304153"/>
                <a:gd name="connsiteX2" fmla="*/ 3364840 w 3364840"/>
                <a:gd name="connsiteY2" fmla="*/ 1114427 h 2304153"/>
                <a:gd name="connsiteX3" fmla="*/ 3364840 w 3364840"/>
                <a:gd name="connsiteY3" fmla="*/ 1116562 h 2304153"/>
                <a:gd name="connsiteX4" fmla="*/ 3364840 w 3364840"/>
                <a:gd name="connsiteY4" fmla="*/ 1131504 h 2304153"/>
                <a:gd name="connsiteX5" fmla="*/ 3364840 w 3364840"/>
                <a:gd name="connsiteY5" fmla="*/ 1147780 h 2304153"/>
                <a:gd name="connsiteX6" fmla="*/ 3364840 w 3364840"/>
                <a:gd name="connsiteY6" fmla="*/ 1172060 h 2304153"/>
                <a:gd name="connsiteX7" fmla="*/ 3364840 w 3364840"/>
                <a:gd name="connsiteY7" fmla="*/ 1183790 h 2304153"/>
                <a:gd name="connsiteX8" fmla="*/ 3364840 w 3364840"/>
                <a:gd name="connsiteY8" fmla="*/ 1205946 h 2304153"/>
                <a:gd name="connsiteX9" fmla="*/ 3364840 w 3364840"/>
                <a:gd name="connsiteY9" fmla="*/ 1412403 h 2304153"/>
                <a:gd name="connsiteX10" fmla="*/ 3364840 w 3364840"/>
                <a:gd name="connsiteY10" fmla="*/ 1518299 h 2304153"/>
                <a:gd name="connsiteX11" fmla="*/ 2591622 w 3364840"/>
                <a:gd name="connsiteY11" fmla="*/ 2304153 h 2304153"/>
                <a:gd name="connsiteX12" fmla="*/ 2533505 w 3364840"/>
                <a:gd name="connsiteY12" fmla="*/ 2304153 h 2304153"/>
                <a:gd name="connsiteX13" fmla="*/ 2380884 w 3364840"/>
                <a:gd name="connsiteY13" fmla="*/ 2304153 h 2304153"/>
                <a:gd name="connsiteX14" fmla="*/ 2252496 w 3364840"/>
                <a:gd name="connsiteY14" fmla="*/ 2304153 h 2304153"/>
                <a:gd name="connsiteX15" fmla="*/ 2219039 w 3364840"/>
                <a:gd name="connsiteY15" fmla="*/ 2304153 h 2304153"/>
                <a:gd name="connsiteX16" fmla="*/ 2195659 w 3364840"/>
                <a:gd name="connsiteY16" fmla="*/ 2304153 h 2304153"/>
                <a:gd name="connsiteX17" fmla="*/ 2187150 w 3364840"/>
                <a:gd name="connsiteY17" fmla="*/ 2304153 h 2304153"/>
                <a:gd name="connsiteX18" fmla="*/ 111234 w 3364840"/>
                <a:gd name="connsiteY18" fmla="*/ 2304153 h 2304153"/>
                <a:gd name="connsiteX19" fmla="*/ 0 w 3364840"/>
                <a:gd name="connsiteY19" fmla="*/ 2207011 h 2304153"/>
                <a:gd name="connsiteX20" fmla="*/ 0 w 3364840"/>
                <a:gd name="connsiteY20" fmla="*/ 143679 h 2304153"/>
                <a:gd name="connsiteX21" fmla="*/ 0 w 3364840"/>
                <a:gd name="connsiteY21" fmla="*/ 0 h 2304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64840" h="2304153">
                  <a:moveTo>
                    <a:pt x="0" y="0"/>
                  </a:moveTo>
                  <a:lnTo>
                    <a:pt x="3364840" y="0"/>
                  </a:lnTo>
                  <a:lnTo>
                    <a:pt x="3364840" y="1114427"/>
                  </a:lnTo>
                  <a:lnTo>
                    <a:pt x="3364840" y="1116562"/>
                  </a:lnTo>
                  <a:lnTo>
                    <a:pt x="3364840" y="1131504"/>
                  </a:lnTo>
                  <a:lnTo>
                    <a:pt x="3364840" y="1147780"/>
                  </a:lnTo>
                  <a:lnTo>
                    <a:pt x="3364840" y="1172060"/>
                  </a:lnTo>
                  <a:lnTo>
                    <a:pt x="3364840" y="1183790"/>
                  </a:lnTo>
                  <a:lnTo>
                    <a:pt x="3364840" y="1205946"/>
                  </a:lnTo>
                  <a:cubicBezTo>
                    <a:pt x="3364840" y="1250071"/>
                    <a:pt x="3364840" y="1315471"/>
                    <a:pt x="3364840" y="1412403"/>
                  </a:cubicBezTo>
                  <a:lnTo>
                    <a:pt x="3364840" y="1518299"/>
                  </a:lnTo>
                  <a:lnTo>
                    <a:pt x="2591622" y="2304153"/>
                  </a:lnTo>
                  <a:lnTo>
                    <a:pt x="2533505" y="2304153"/>
                  </a:lnTo>
                  <a:cubicBezTo>
                    <a:pt x="2485877" y="2304153"/>
                    <a:pt x="2435074" y="2304153"/>
                    <a:pt x="2380884" y="2304153"/>
                  </a:cubicBezTo>
                  <a:lnTo>
                    <a:pt x="2252496" y="2304153"/>
                  </a:lnTo>
                  <a:cubicBezTo>
                    <a:pt x="2252496" y="2304153"/>
                    <a:pt x="2252496" y="2304153"/>
                    <a:pt x="2219039" y="2304153"/>
                  </a:cubicBezTo>
                  <a:lnTo>
                    <a:pt x="2195659" y="2304153"/>
                  </a:lnTo>
                  <a:lnTo>
                    <a:pt x="2187150" y="2304153"/>
                  </a:lnTo>
                  <a:cubicBezTo>
                    <a:pt x="2043388" y="2304153"/>
                    <a:pt x="1583352" y="2304153"/>
                    <a:pt x="111234" y="2304153"/>
                  </a:cubicBezTo>
                  <a:cubicBezTo>
                    <a:pt x="55618" y="2304153"/>
                    <a:pt x="0" y="2258820"/>
                    <a:pt x="0" y="2207011"/>
                  </a:cubicBezTo>
                  <a:cubicBezTo>
                    <a:pt x="0" y="2207011"/>
                    <a:pt x="0" y="2207011"/>
                    <a:pt x="0" y="14367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t" anchorCtr="1"/>
            <a:lstStyle/>
            <a:p>
              <a:pPr algn="ctr"/>
              <a:r>
                <a:rPr lang="en-US" altLang="zh-CN" sz="8000" kern="0" dirty="0">
                  <a:solidFill>
                    <a:schemeClr val="accent6"/>
                  </a:solidFill>
                  <a:cs typeface="宋体" panose="02010600030101010101" pitchFamily="2" charset="-122"/>
                </a:rPr>
                <a:t>38.2%</a:t>
              </a:r>
              <a:endParaRPr lang="zh-CN" altLang="en-US" sz="8000" dirty="0">
                <a:solidFill>
                  <a:schemeClr val="accent6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904881" y="1120263"/>
              <a:ext cx="1599989" cy="703440"/>
              <a:chOff x="2904881" y="1120263"/>
              <a:chExt cx="1599989" cy="70344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2904881" y="1343025"/>
                <a:ext cx="1599989" cy="480678"/>
                <a:chOff x="2904881" y="1279832"/>
                <a:chExt cx="1599989" cy="543871"/>
              </a:xfrm>
            </p:grpSpPr>
            <p:sp>
              <p:nvSpPr>
                <p:cNvPr id="14" name="Freeform 7"/>
                <p:cNvSpPr/>
                <p:nvPr/>
              </p:nvSpPr>
              <p:spPr>
                <a:xfrm>
                  <a:off x="2904881" y="1513823"/>
                  <a:ext cx="1599989" cy="309880"/>
                </a:xfrm>
                <a:custGeom>
                  <a:avLst/>
                  <a:gdLst>
                    <a:gd name="T0" fmla="*/ 246 w 246"/>
                    <a:gd name="T1" fmla="*/ 0 h 48"/>
                    <a:gd name="T2" fmla="*/ 0 w 246"/>
                    <a:gd name="T3" fmla="*/ 0 h 48"/>
                    <a:gd name="T4" fmla="*/ 0 w 246"/>
                    <a:gd name="T5" fmla="*/ 25 h 48"/>
                    <a:gd name="T6" fmla="*/ 22 w 246"/>
                    <a:gd name="T7" fmla="*/ 48 h 48"/>
                    <a:gd name="T8" fmla="*/ 224 w 246"/>
                    <a:gd name="T9" fmla="*/ 48 h 48"/>
                    <a:gd name="T10" fmla="*/ 246 w 246"/>
                    <a:gd name="T11" fmla="*/ 25 h 48"/>
                    <a:gd name="T12" fmla="*/ 246 w 246"/>
                    <a:gd name="T1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6" h="48">
                      <a:moveTo>
                        <a:pt x="24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37"/>
                        <a:pt x="10" y="48"/>
                        <a:pt x="22" y="48"/>
                      </a:cubicBezTo>
                      <a:cubicBezTo>
                        <a:pt x="224" y="48"/>
                        <a:pt x="224" y="48"/>
                        <a:pt x="224" y="48"/>
                      </a:cubicBezTo>
                      <a:cubicBezTo>
                        <a:pt x="236" y="48"/>
                        <a:pt x="246" y="37"/>
                        <a:pt x="246" y="25"/>
                      </a:cubicBezTo>
                      <a:cubicBezTo>
                        <a:pt x="246" y="0"/>
                        <a:pt x="246" y="0"/>
                        <a:pt x="246" y="0"/>
                      </a:cubicBezTo>
                    </a:path>
                  </a:pathLst>
                </a:custGeom>
                <a:solidFill>
                  <a:srgbClr val="776041"/>
                </a:solidFill>
                <a:ln w="12700"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" name="Freeform 8"/>
                <p:cNvSpPr/>
                <p:nvPr/>
              </p:nvSpPr>
              <p:spPr>
                <a:xfrm>
                  <a:off x="2904881" y="1279832"/>
                  <a:ext cx="1599989" cy="465874"/>
                </a:xfrm>
                <a:custGeom>
                  <a:avLst/>
                  <a:gdLst>
                    <a:gd name="T0" fmla="*/ 224 w 246"/>
                    <a:gd name="T1" fmla="*/ 72 h 72"/>
                    <a:gd name="T2" fmla="*/ 23 w 246"/>
                    <a:gd name="T3" fmla="*/ 72 h 72"/>
                    <a:gd name="T4" fmla="*/ 0 w 246"/>
                    <a:gd name="T5" fmla="*/ 50 h 72"/>
                    <a:gd name="T6" fmla="*/ 0 w 246"/>
                    <a:gd name="T7" fmla="*/ 23 h 72"/>
                    <a:gd name="T8" fmla="*/ 23 w 246"/>
                    <a:gd name="T9" fmla="*/ 0 h 72"/>
                    <a:gd name="T10" fmla="*/ 224 w 246"/>
                    <a:gd name="T11" fmla="*/ 0 h 72"/>
                    <a:gd name="T12" fmla="*/ 246 w 246"/>
                    <a:gd name="T13" fmla="*/ 23 h 72"/>
                    <a:gd name="T14" fmla="*/ 246 w 246"/>
                    <a:gd name="T15" fmla="*/ 50 h 72"/>
                    <a:gd name="T16" fmla="*/ 224 w 246"/>
                    <a:gd name="T17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6" h="72">
                      <a:moveTo>
                        <a:pt x="224" y="72"/>
                      </a:moveTo>
                      <a:cubicBezTo>
                        <a:pt x="23" y="72"/>
                        <a:pt x="23" y="72"/>
                        <a:pt x="23" y="72"/>
                      </a:cubicBezTo>
                      <a:cubicBezTo>
                        <a:pt x="10" y="72"/>
                        <a:pt x="0" y="62"/>
                        <a:pt x="0" y="5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224" y="0"/>
                        <a:pt x="224" y="0"/>
                        <a:pt x="224" y="0"/>
                      </a:cubicBezTo>
                      <a:cubicBezTo>
                        <a:pt x="236" y="0"/>
                        <a:pt x="246" y="10"/>
                        <a:pt x="246" y="23"/>
                      </a:cubicBezTo>
                      <a:cubicBezTo>
                        <a:pt x="246" y="50"/>
                        <a:pt x="246" y="50"/>
                        <a:pt x="246" y="50"/>
                      </a:cubicBezTo>
                      <a:cubicBezTo>
                        <a:pt x="246" y="62"/>
                        <a:pt x="236" y="72"/>
                        <a:pt x="224" y="72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3" name="任意多边形: 形状 12"/>
              <p:cNvSpPr/>
              <p:nvPr/>
            </p:nvSpPr>
            <p:spPr>
              <a:xfrm>
                <a:off x="3385510" y="1120263"/>
                <a:ext cx="638730" cy="459549"/>
              </a:xfrm>
              <a:custGeom>
                <a:avLst/>
                <a:gdLst>
                  <a:gd name="connsiteX0" fmla="*/ 112891 w 481012"/>
                  <a:gd name="connsiteY0" fmla="*/ 0 h 346075"/>
                  <a:gd name="connsiteX1" fmla="*/ 373030 w 481012"/>
                  <a:gd name="connsiteY1" fmla="*/ 0 h 346075"/>
                  <a:gd name="connsiteX2" fmla="*/ 481012 w 481012"/>
                  <a:gd name="connsiteY2" fmla="*/ 112109 h 346075"/>
                  <a:gd name="connsiteX3" fmla="*/ 481012 w 481012"/>
                  <a:gd name="connsiteY3" fmla="*/ 233966 h 346075"/>
                  <a:gd name="connsiteX4" fmla="*/ 373030 w 481012"/>
                  <a:gd name="connsiteY4" fmla="*/ 346075 h 346075"/>
                  <a:gd name="connsiteX5" fmla="*/ 112891 w 481012"/>
                  <a:gd name="connsiteY5" fmla="*/ 346075 h 346075"/>
                  <a:gd name="connsiteX6" fmla="*/ 0 w 481012"/>
                  <a:gd name="connsiteY6" fmla="*/ 233966 h 346075"/>
                  <a:gd name="connsiteX7" fmla="*/ 0 w 481012"/>
                  <a:gd name="connsiteY7" fmla="*/ 112109 h 346075"/>
                  <a:gd name="connsiteX8" fmla="*/ 112891 w 481012"/>
                  <a:gd name="connsiteY8" fmla="*/ 0 h 346075"/>
                  <a:gd name="connsiteX9" fmla="*/ 240507 w 481012"/>
                  <a:gd name="connsiteY9" fmla="*/ 47625 h 346075"/>
                  <a:gd name="connsiteX10" fmla="*/ 192088 w 481012"/>
                  <a:gd name="connsiteY10" fmla="*/ 96838 h 346075"/>
                  <a:gd name="connsiteX11" fmla="*/ 240507 w 481012"/>
                  <a:gd name="connsiteY11" fmla="*/ 146051 h 346075"/>
                  <a:gd name="connsiteX12" fmla="*/ 288926 w 481012"/>
                  <a:gd name="connsiteY12" fmla="*/ 96838 h 346075"/>
                  <a:gd name="connsiteX13" fmla="*/ 240507 w 481012"/>
                  <a:gd name="connsiteY13" fmla="*/ 47625 h 34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1012" h="346075">
                    <a:moveTo>
                      <a:pt x="112891" y="0"/>
                    </a:moveTo>
                    <a:cubicBezTo>
                      <a:pt x="373030" y="0"/>
                      <a:pt x="373030" y="0"/>
                      <a:pt x="373030" y="0"/>
                    </a:cubicBezTo>
                    <a:cubicBezTo>
                      <a:pt x="431929" y="0"/>
                      <a:pt x="481012" y="48743"/>
                      <a:pt x="481012" y="112109"/>
                    </a:cubicBezTo>
                    <a:cubicBezTo>
                      <a:pt x="481012" y="233966"/>
                      <a:pt x="481012" y="233966"/>
                      <a:pt x="481012" y="233966"/>
                    </a:cubicBezTo>
                    <a:cubicBezTo>
                      <a:pt x="481012" y="292458"/>
                      <a:pt x="431929" y="346075"/>
                      <a:pt x="373030" y="346075"/>
                    </a:cubicBezTo>
                    <a:cubicBezTo>
                      <a:pt x="112891" y="346075"/>
                      <a:pt x="112891" y="346075"/>
                      <a:pt x="112891" y="346075"/>
                    </a:cubicBezTo>
                    <a:cubicBezTo>
                      <a:pt x="49083" y="346075"/>
                      <a:pt x="0" y="292458"/>
                      <a:pt x="0" y="233966"/>
                    </a:cubicBezTo>
                    <a:cubicBezTo>
                      <a:pt x="0" y="112109"/>
                      <a:pt x="0" y="112109"/>
                      <a:pt x="0" y="112109"/>
                    </a:cubicBezTo>
                    <a:cubicBezTo>
                      <a:pt x="0" y="48743"/>
                      <a:pt x="49083" y="0"/>
                      <a:pt x="112891" y="0"/>
                    </a:cubicBezTo>
                    <a:close/>
                    <a:moveTo>
                      <a:pt x="240507" y="47625"/>
                    </a:moveTo>
                    <a:cubicBezTo>
                      <a:pt x="213766" y="47625"/>
                      <a:pt x="192088" y="69658"/>
                      <a:pt x="192088" y="96838"/>
                    </a:cubicBezTo>
                    <a:cubicBezTo>
                      <a:pt x="192088" y="124018"/>
                      <a:pt x="213766" y="146051"/>
                      <a:pt x="240507" y="146051"/>
                    </a:cubicBezTo>
                    <a:cubicBezTo>
                      <a:pt x="267248" y="146051"/>
                      <a:pt x="288926" y="124018"/>
                      <a:pt x="288926" y="96838"/>
                    </a:cubicBezTo>
                    <a:cubicBezTo>
                      <a:pt x="288926" y="69658"/>
                      <a:pt x="267248" y="47625"/>
                      <a:pt x="240507" y="47625"/>
                    </a:cubicBezTo>
                    <a:close/>
                  </a:path>
                </a:pathLst>
              </a:custGeom>
              <a:solidFill>
                <a:srgbClr val="9B9B9B"/>
              </a:solidFill>
              <a:ln w="12700"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" name="Freeform 12"/>
            <p:cNvSpPr/>
            <p:nvPr/>
          </p:nvSpPr>
          <p:spPr>
            <a:xfrm>
              <a:off x="4575965" y="4863979"/>
              <a:ext cx="778656" cy="779494"/>
            </a:xfrm>
            <a:custGeom>
              <a:avLst/>
              <a:gdLst>
                <a:gd name="T0" fmla="*/ 0 w 160"/>
                <a:gd name="T1" fmla="*/ 14 h 172"/>
                <a:gd name="T2" fmla="*/ 0 w 160"/>
                <a:gd name="T3" fmla="*/ 172 h 172"/>
                <a:gd name="T4" fmla="*/ 160 w 160"/>
                <a:gd name="T5" fmla="*/ 0 h 172"/>
                <a:gd name="T6" fmla="*/ 16 w 160"/>
                <a:gd name="T7" fmla="*/ 0 h 172"/>
                <a:gd name="T8" fmla="*/ 0 w 160"/>
                <a:gd name="T9" fmla="*/ 1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72">
                  <a:moveTo>
                    <a:pt x="0" y="14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5"/>
                    <a:pt x="0" y="1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noFill/>
            </a:ln>
            <a:effectLst>
              <a:outerShdw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989781" y="1920671"/>
              <a:ext cx="3364840" cy="1379531"/>
              <a:chOff x="1033316" y="1920671"/>
              <a:chExt cx="3364840" cy="1379531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1033316" y="1920671"/>
                <a:ext cx="3364840" cy="1379531"/>
              </a:xfrm>
              <a:custGeom>
                <a:avLst/>
                <a:gdLst>
                  <a:gd name="connsiteX0" fmla="*/ 78299 w 2368550"/>
                  <a:gd name="connsiteY0" fmla="*/ 0 h 1308037"/>
                  <a:gd name="connsiteX1" fmla="*/ 2290251 w 2368550"/>
                  <a:gd name="connsiteY1" fmla="*/ 0 h 1308037"/>
                  <a:gd name="connsiteX2" fmla="*/ 2368550 w 2368550"/>
                  <a:gd name="connsiteY2" fmla="*/ 73155 h 1308037"/>
                  <a:gd name="connsiteX3" fmla="*/ 2368550 w 2368550"/>
                  <a:gd name="connsiteY3" fmla="*/ 1308037 h 1308037"/>
                  <a:gd name="connsiteX4" fmla="*/ 0 w 2368550"/>
                  <a:gd name="connsiteY4" fmla="*/ 1308037 h 1308037"/>
                  <a:gd name="connsiteX5" fmla="*/ 0 w 2368550"/>
                  <a:gd name="connsiteY5" fmla="*/ 1229964 h 1308037"/>
                  <a:gd name="connsiteX6" fmla="*/ 0 w 2368550"/>
                  <a:gd name="connsiteY6" fmla="*/ 73155 h 1308037"/>
                  <a:gd name="connsiteX7" fmla="*/ 78299 w 2368550"/>
                  <a:gd name="connsiteY7" fmla="*/ 0 h 130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68550" h="1308037">
                    <a:moveTo>
                      <a:pt x="78299" y="0"/>
                    </a:moveTo>
                    <a:cubicBezTo>
                      <a:pt x="78299" y="0"/>
                      <a:pt x="78299" y="0"/>
                      <a:pt x="2290251" y="0"/>
                    </a:cubicBezTo>
                    <a:cubicBezTo>
                      <a:pt x="2329401" y="0"/>
                      <a:pt x="2368550" y="34139"/>
                      <a:pt x="2368550" y="73155"/>
                    </a:cubicBezTo>
                    <a:lnTo>
                      <a:pt x="2368550" y="1308037"/>
                    </a:lnTo>
                    <a:lnTo>
                      <a:pt x="0" y="1308037"/>
                    </a:lnTo>
                    <a:lnTo>
                      <a:pt x="0" y="1229964"/>
                    </a:lnTo>
                    <a:cubicBezTo>
                      <a:pt x="0" y="907719"/>
                      <a:pt x="0" y="525800"/>
                      <a:pt x="0" y="73155"/>
                    </a:cubicBezTo>
                    <a:cubicBezTo>
                      <a:pt x="0" y="34139"/>
                      <a:pt x="39150" y="0"/>
                      <a:pt x="782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648000" rtlCol="0" anchor="t" anchorCtr="1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000" b="1" i="0" dirty="0">
                    <a:solidFill>
                      <a:srgbClr val="121212"/>
                    </a:solidFill>
                    <a:effectLst/>
                    <a:latin typeface="-apple-system"/>
                  </a:rPr>
                  <a:t>中国成人失眠发生率</a:t>
                </a:r>
                <a:endParaRPr lang="en-US" altLang="zh-CN" sz="2000" kern="0" dirty="0">
                  <a:solidFill>
                    <a:schemeClr val="accent1"/>
                  </a:solidFill>
                  <a:cs typeface="宋体" panose="02010600030101010101" pitchFamily="2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07014" y="1995989"/>
                <a:ext cx="170109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kern="0" dirty="0">
                    <a:ea typeface="微软雅黑" panose="020B0503020204020204" charset="-122"/>
                  </a:rPr>
                  <a:t>REPORT</a:t>
                </a:r>
                <a:endParaRPr lang="zh-CN" altLang="en-US" sz="2800" dirty="0"/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2199392" y="3106332"/>
              <a:ext cx="2941320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-88049" y="6405961"/>
            <a:ext cx="546989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121212"/>
                </a:solidFill>
                <a:effectLst/>
                <a:sym typeface="+mn-ea"/>
              </a:rPr>
              <a:t>陆林</a:t>
            </a:r>
            <a:r>
              <a:rPr lang="en-US" altLang="zh-CN" sz="1200" dirty="0">
                <a:solidFill>
                  <a:srgbClr val="121212"/>
                </a:solidFill>
                <a:effectLst/>
                <a:sym typeface="+mn-ea"/>
              </a:rPr>
              <a:t>, </a:t>
            </a:r>
            <a:r>
              <a:rPr lang="en-US" altLang="zh-CN" sz="1200" b="0" i="0" dirty="0">
                <a:solidFill>
                  <a:srgbClr val="121212"/>
                </a:solidFill>
                <a:effectLst/>
                <a:latin typeface="-apple-system"/>
              </a:rPr>
              <a:t>《</a:t>
            </a:r>
            <a:r>
              <a:rPr lang="zh-CN" altLang="en-US" sz="1200" b="0" i="0" dirty="0">
                <a:solidFill>
                  <a:srgbClr val="121212"/>
                </a:solidFill>
                <a:effectLst/>
                <a:latin typeface="-apple-system"/>
              </a:rPr>
              <a:t>中国睡眠医学中心标准化建设指南</a:t>
            </a:r>
            <a:r>
              <a:rPr lang="en-US" altLang="zh-CN" sz="1200" b="0" i="0" dirty="0">
                <a:solidFill>
                  <a:srgbClr val="121212"/>
                </a:solidFill>
                <a:effectLst/>
                <a:latin typeface="-apple-system"/>
              </a:rPr>
              <a:t>》. </a:t>
            </a:r>
            <a:r>
              <a:rPr lang="zh-CN" altLang="en-US" sz="1200" b="0" i="0" dirty="0">
                <a:solidFill>
                  <a:srgbClr val="121212"/>
                </a:solidFill>
                <a:effectLst/>
                <a:latin typeface="-apple-system"/>
              </a:rPr>
              <a:t>人民卫生出版社</a:t>
            </a:r>
            <a:r>
              <a:rPr lang="en-US" altLang="zh-CN" sz="1200" b="0" i="0" dirty="0">
                <a:solidFill>
                  <a:srgbClr val="121212"/>
                </a:solidFill>
                <a:effectLst/>
                <a:latin typeface="-apple-system"/>
              </a:rPr>
              <a:t>. 2021.</a:t>
            </a:r>
            <a:endParaRPr lang="zh-CN" altLang="en-US" sz="1200" b="0" i="0" dirty="0">
              <a:solidFill>
                <a:srgbClr val="121212"/>
              </a:solidFill>
              <a:effectLst/>
              <a:latin typeface="-apple-system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42307" y="874297"/>
            <a:ext cx="69181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0">
                <a:solidFill>
                  <a:schemeClr val="bg1"/>
                </a:solidFill>
                <a:cs typeface="宋体" panose="02010600030101010101" pitchFamily="2" charset="-122"/>
              </a:rPr>
              <a:t>（每</a:t>
            </a:r>
            <a:r>
              <a:rPr lang="en-US" altLang="zh-CN" sz="2800" b="1" kern="0" dirty="0">
                <a:solidFill>
                  <a:schemeClr val="bg1"/>
                </a:solidFill>
                <a:cs typeface="宋体" panose="02010600030101010101" pitchFamily="2" charset="-122"/>
              </a:rPr>
              <a:t>10</a:t>
            </a:r>
            <a:r>
              <a:rPr lang="zh-CN" altLang="en-US" sz="2800" b="1" kern="0" dirty="0">
                <a:solidFill>
                  <a:schemeClr val="bg1"/>
                </a:solidFill>
                <a:cs typeface="宋体" panose="02010600030101010101" pitchFamily="2" charset="-122"/>
              </a:rPr>
              <a:t>个人中有近</a:t>
            </a:r>
            <a:r>
              <a:rPr lang="en-US" altLang="zh-CN" sz="2800" b="1" kern="0" dirty="0">
                <a:solidFill>
                  <a:schemeClr val="bg1"/>
                </a:solidFill>
                <a:cs typeface="宋体" panose="02010600030101010101" pitchFamily="2" charset="-122"/>
              </a:rPr>
              <a:t>4</a:t>
            </a:r>
            <a:r>
              <a:rPr lang="zh-CN" altLang="en-US" sz="2800" b="1" kern="0" dirty="0">
                <a:solidFill>
                  <a:schemeClr val="bg1"/>
                </a:solidFill>
                <a:cs typeface="宋体" panose="02010600030101010101" pitchFamily="2" charset="-122"/>
              </a:rPr>
              <a:t>个人</a:t>
            </a:r>
            <a:r>
              <a:rPr lang="zh-CN" altLang="en-US" sz="2800" b="1" kern="0">
                <a:solidFill>
                  <a:schemeClr val="bg1"/>
                </a:solidFill>
                <a:cs typeface="宋体" panose="02010600030101010101" pitchFamily="2" charset="-122"/>
              </a:rPr>
              <a:t>存在失眠）</a:t>
            </a:r>
            <a:endParaRPr lang="en-US" altLang="zh-CN" sz="2800" b="1" kern="0" dirty="0">
              <a:solidFill>
                <a:schemeClr val="bg1"/>
              </a:solidFill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03438" y="227296"/>
            <a:ext cx="9258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kern="0" dirty="0">
                <a:solidFill>
                  <a:schemeClr val="accent5"/>
                </a:solidFill>
                <a:cs typeface="宋体" panose="02010600030101010101" pitchFamily="2" charset="-122"/>
              </a:rPr>
              <a:t>超过</a:t>
            </a:r>
            <a:r>
              <a:rPr lang="en-US" altLang="zh-CN" sz="4000" b="1" kern="0" dirty="0">
                <a:solidFill>
                  <a:srgbClr val="223758"/>
                </a:solidFill>
                <a:cs typeface="宋体" panose="02010600030101010101" pitchFamily="2" charset="-122"/>
              </a:rPr>
              <a:t>3</a:t>
            </a:r>
            <a:r>
              <a:rPr lang="zh-CN" altLang="en-US" sz="4000" b="1" kern="0" dirty="0">
                <a:solidFill>
                  <a:srgbClr val="223758"/>
                </a:solidFill>
                <a:cs typeface="宋体" panose="02010600030101010101" pitchFamily="2" charset="-122"/>
              </a:rPr>
              <a:t>亿</a:t>
            </a:r>
            <a:r>
              <a:rPr lang="zh-CN" altLang="en-US" sz="4000" b="1" kern="0" dirty="0">
                <a:solidFill>
                  <a:schemeClr val="accent5"/>
                </a:solidFill>
                <a:cs typeface="宋体" panose="02010600030101010101" pitchFamily="2" charset="-122"/>
              </a:rPr>
              <a:t>的中国人存在失眠</a:t>
            </a:r>
            <a:endParaRPr lang="zh-CN" altLang="en-US" sz="4000" b="1" kern="0" dirty="0">
              <a:solidFill>
                <a:schemeClr val="accent5"/>
              </a:solidFill>
              <a:cs typeface="宋体" panose="02010600030101010101" pitchFamily="2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2767218"/>
            <a:ext cx="1080837" cy="1080837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25" y="2767218"/>
            <a:ext cx="1080837" cy="1080837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961" y="2767218"/>
            <a:ext cx="1080837" cy="1080837"/>
          </a:xfrm>
          <a:prstGeom prst="rect">
            <a:avLst/>
          </a:prstGeom>
        </p:spPr>
      </p:pic>
      <p:pic>
        <p:nvPicPr>
          <p:cNvPr id="22" name="图片 2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088" y="2767218"/>
            <a:ext cx="1080837" cy="1080837"/>
          </a:xfrm>
          <a:prstGeom prst="rect">
            <a:avLst/>
          </a:prstGeom>
        </p:spPr>
      </p:pic>
      <p:pic>
        <p:nvPicPr>
          <p:cNvPr id="23" name="图片 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254" y="4218634"/>
            <a:ext cx="1075174" cy="1075174"/>
          </a:xfrm>
          <a:prstGeom prst="rect">
            <a:avLst/>
          </a:prstGeom>
        </p:spPr>
      </p:pic>
      <p:pic>
        <p:nvPicPr>
          <p:cNvPr id="24" name="图片 2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661" y="4218634"/>
            <a:ext cx="1075174" cy="1075174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68" y="4218634"/>
            <a:ext cx="1075174" cy="1075174"/>
          </a:xfrm>
          <a:prstGeom prst="rect">
            <a:avLst/>
          </a:prstGeom>
        </p:spPr>
      </p:pic>
      <p:pic>
        <p:nvPicPr>
          <p:cNvPr id="26" name="图片 2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475" y="4218634"/>
            <a:ext cx="1075174" cy="1075174"/>
          </a:xfrm>
          <a:prstGeom prst="rect">
            <a:avLst/>
          </a:prstGeom>
        </p:spPr>
      </p:pic>
      <p:pic>
        <p:nvPicPr>
          <p:cNvPr id="27" name="图片 2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290" y="4218634"/>
            <a:ext cx="1075174" cy="1075174"/>
          </a:xfrm>
          <a:prstGeom prst="rect">
            <a:avLst/>
          </a:prstGeom>
        </p:spPr>
      </p:pic>
      <p:pic>
        <p:nvPicPr>
          <p:cNvPr id="28" name="图片 2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882" y="4218634"/>
            <a:ext cx="1075174" cy="1075174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3923380" y="973390"/>
            <a:ext cx="5025736" cy="411743"/>
          </a:xfrm>
          <a:prstGeom prst="ellipse">
            <a:avLst/>
          </a:prstGeom>
          <a:solidFill>
            <a:schemeClr val="tx1">
              <a:alpha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/>
          <p:nvPr/>
        </p:nvSpPr>
        <p:spPr>
          <a:xfrm>
            <a:off x="5288793" y="2285838"/>
            <a:ext cx="2309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调查</a:t>
            </a:r>
            <a:r>
              <a:rPr lang="zh-CN" altLang="en-US" sz="2400" b="1" dirty="0">
                <a:solidFill>
                  <a:schemeClr val="bg1"/>
                </a:solidFill>
                <a:ea typeface="微软雅黑" panose="020B0503020204020204" charset="-122"/>
              </a:rPr>
              <a:t>研究发现：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711672" y="6372084"/>
            <a:ext cx="919787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0" i="0" dirty="0">
                <a:solidFill>
                  <a:srgbClr val="212121"/>
                </a:solidFill>
                <a:effectLst/>
                <a:latin typeface="BlinkMacSystemFont"/>
              </a:rPr>
              <a:t>Zhang B. The association of sleep quality and night sleep duration with coronary heart disease in a large-scale rural population. Sleep Med. 2021</a:t>
            </a:r>
            <a:r>
              <a:rPr lang="en-US" altLang="zh-CN" sz="1050" dirty="0">
                <a:solidFill>
                  <a:srgbClr val="212121"/>
                </a:solidFill>
                <a:latin typeface="BlinkMacSystemFont"/>
              </a:rPr>
              <a:t>,</a:t>
            </a:r>
            <a:r>
              <a:rPr lang="en-US" altLang="zh-CN" sz="1050" b="0" i="0" dirty="0">
                <a:solidFill>
                  <a:srgbClr val="212121"/>
                </a:solidFill>
                <a:effectLst/>
                <a:latin typeface="BlinkMacSystemFont"/>
              </a:rPr>
              <a:t>87:233-240.</a:t>
            </a:r>
            <a:endParaRPr lang="en-US" altLang="zh-CN" sz="105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r>
              <a:rPr lang="en-US" altLang="zh-CN" sz="1050" b="0" i="0" dirty="0">
                <a:solidFill>
                  <a:srgbClr val="212121"/>
                </a:solidFill>
                <a:effectLst/>
                <a:latin typeface="BlinkMacSystemFont"/>
              </a:rPr>
              <a:t>http://www.zgsmyjh.org/nd.jsp?id=176#_jcp=4_22 </a:t>
            </a:r>
            <a:endParaRPr lang="zh-CN" altLang="en-US" sz="1050" dirty="0"/>
          </a:p>
        </p:txBody>
      </p:sp>
      <p:sp>
        <p:nvSpPr>
          <p:cNvPr id="6" name="文本框 5"/>
          <p:cNvSpPr/>
          <p:nvPr/>
        </p:nvSpPr>
        <p:spPr>
          <a:xfrm>
            <a:off x="907513" y="618867"/>
            <a:ext cx="1090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4400" b="1" kern="0" dirty="0">
                <a:solidFill>
                  <a:srgbClr val="FFF5EF"/>
                </a:solidFill>
                <a:ea typeface="微软雅黑" panose="020B0503020204020204" charset="-122"/>
              </a:rPr>
              <a:t>睡眠不足会增加</a:t>
            </a:r>
            <a:r>
              <a:rPr lang="zh-CN" altLang="en-US" sz="4400" b="1" kern="0" dirty="0">
                <a:solidFill>
                  <a:srgbClr val="223758"/>
                </a:solidFill>
                <a:ea typeface="微软雅黑" panose="020B0503020204020204" charset="-122"/>
              </a:rPr>
              <a:t>冠心病</a:t>
            </a:r>
            <a:r>
              <a:rPr lang="zh-CN" altLang="en-US" sz="4400" b="1" kern="0" dirty="0">
                <a:solidFill>
                  <a:srgbClr val="FFF5EF"/>
                </a:solidFill>
                <a:ea typeface="微软雅黑" panose="020B0503020204020204" charset="-122"/>
              </a:rPr>
              <a:t>患病风险</a:t>
            </a:r>
            <a:endParaRPr kumimoji="0" lang="zh-CN" altLang="en-US" sz="4400" b="1" i="0" u="none" strike="noStrike" kern="0" cap="none" spc="0" normalizeH="0" noProof="0" dirty="0">
              <a:ln>
                <a:noFill/>
              </a:ln>
              <a:solidFill>
                <a:srgbClr val="FFF5EF"/>
              </a:solidFill>
              <a:effectLst/>
              <a:uLnTx/>
              <a:uFillTx/>
              <a:cs typeface="+mn-cs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166491" y="2277768"/>
            <a:ext cx="4255151" cy="4304490"/>
            <a:chOff x="613291" y="2431379"/>
            <a:chExt cx="4255151" cy="4304490"/>
          </a:xfrm>
        </p:grpSpPr>
        <p:sp>
          <p:nvSpPr>
            <p:cNvPr id="12" name="文本框 11"/>
            <p:cNvSpPr/>
            <p:nvPr/>
          </p:nvSpPr>
          <p:spPr>
            <a:xfrm>
              <a:off x="1365908" y="3066999"/>
              <a:ext cx="32591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冠心病的患病风险增加了</a:t>
              </a:r>
              <a:r>
                <a:rPr kumimoji="0" lang="en-US" altLang="zh-CN" sz="1800" b="1" i="0" u="none" strike="noStrike" kern="1200" cap="none" spc="0" normalizeH="0" noProof="0" dirty="0">
                  <a:ln>
                    <a:noFill/>
                  </a:ln>
                  <a:solidFill>
                    <a:srgbClr val="223758"/>
                  </a:solidFill>
                  <a:effectLst/>
                  <a:uLnTx/>
                  <a:uFillTx/>
                  <a:cs typeface="+mn-cs"/>
                </a:rPr>
                <a:t>11%</a:t>
              </a:r>
              <a:endParaRPr lang="zh-CN" altLang="en-US" b="1" dirty="0">
                <a:solidFill>
                  <a:srgbClr val="223758"/>
                </a:solidFill>
              </a:endParaRPr>
            </a:p>
          </p:txBody>
        </p:sp>
        <p:sp>
          <p:nvSpPr>
            <p:cNvPr id="16" name="文本框 15"/>
            <p:cNvSpPr/>
            <p:nvPr/>
          </p:nvSpPr>
          <p:spPr>
            <a:xfrm>
              <a:off x="613291" y="4424423"/>
              <a:ext cx="17065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>
                  <a:solidFill>
                    <a:srgbClr val="223758"/>
                  </a:solidFill>
                  <a:ea typeface="微软雅黑" panose="020B0503020204020204" charset="-122"/>
                </a:rPr>
                <a:t>9%</a:t>
              </a:r>
              <a:endParaRPr lang="en-US" altLang="zh-CN" sz="3600" b="1">
                <a:solidFill>
                  <a:srgbClr val="223758"/>
                </a:solidFill>
                <a:ea typeface="微软雅黑" panose="020B0503020204020204" charset="-122"/>
              </a:endParaRPr>
            </a:p>
            <a:p>
              <a:pPr algn="ctr"/>
              <a:r>
                <a:rPr kumimoji="0" lang="zh-CN" altLang="en-US" sz="1800" b="1" i="0" u="none" strike="noStrike" kern="120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男性增加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pic>
          <p:nvPicPr>
            <p:cNvPr id="20" name="图片 19"/>
            <p:cNvPicPr/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6322" b="90000" l="9752" r="89894">
                          <a14:foregroundMark x1="36348" y1="8391" x2="42730" y2="14828"/>
                          <a14:foregroundMark x1="32979" y1="8621" x2="39007" y2="6322"/>
                          <a14:foregroundMark x1="23404" y1="89655" x2="23404" y2="89655"/>
                          <a14:foregroundMark x1="69326" y1="6322" x2="69326" y2="6322"/>
                          <a14:backgroundMark x1="70390" y1="77126" x2="70390" y2="77126"/>
                          <a14:backgroundMark x1="70213" y1="76667" x2="70213" y2="76667"/>
                          <a14:backgroundMark x1="69858" y1="75747" x2="69858" y2="757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746" y="3518205"/>
              <a:ext cx="2085934" cy="3217664"/>
            </a:xfrm>
            <a:prstGeom prst="rect">
              <a:avLst/>
            </a:prstGeom>
          </p:spPr>
        </p:pic>
        <p:sp>
          <p:nvSpPr>
            <p:cNvPr id="22" name="文本框 21"/>
            <p:cNvSpPr/>
            <p:nvPr/>
          </p:nvSpPr>
          <p:spPr>
            <a:xfrm>
              <a:off x="3503271" y="4424423"/>
              <a:ext cx="136517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noProof="0">
                  <a:ln>
                    <a:noFill/>
                  </a:ln>
                  <a:solidFill>
                    <a:srgbClr val="223758"/>
                  </a:solidFill>
                  <a:effectLst/>
                  <a:uLnTx/>
                  <a:uFillTx/>
                  <a:cs typeface="+mn-cs"/>
                </a:rPr>
                <a:t>12%</a:t>
              </a:r>
              <a:endParaRPr kumimoji="0" lang="en-US" altLang="zh-CN" sz="3600" b="1" i="0" u="none" strike="noStrike" kern="1200" cap="none" spc="0" normalizeH="0" noProof="0">
                <a:ln>
                  <a:noFill/>
                </a:ln>
                <a:solidFill>
                  <a:srgbClr val="223758"/>
                </a:solidFill>
                <a:effectLst/>
                <a:uLnTx/>
                <a:uFillTx/>
                <a:cs typeface="+mn-cs"/>
              </a:endParaRPr>
            </a:p>
            <a:p>
              <a:pPr algn="ctr"/>
              <a:r>
                <a:rPr kumimoji="0" lang="zh-CN" altLang="en-US" sz="1800" b="1" i="0" u="none" strike="noStrike" kern="120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女性增加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891843" y="2431379"/>
              <a:ext cx="2624277" cy="39199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zh-CN" altLang="en-US" sz="2000" b="1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cs typeface="+mn-cs"/>
                </a:rPr>
                <a:t>睡眠</a:t>
              </a:r>
              <a:r>
                <a:rPr kumimoji="0" lang="zh-CN" altLang="en-US" sz="2000" b="1" i="0" u="none" strike="noStrike" kern="1200" cap="none" spc="0" normalizeH="0" noProof="0" dirty="0">
                  <a:ln>
                    <a:noFill/>
                  </a:ln>
                  <a:solidFill>
                    <a:srgbClr val="223758"/>
                  </a:solidFill>
                  <a:effectLst/>
                  <a:uLnTx/>
                  <a:uFillTx/>
                  <a:cs typeface="+mn-cs"/>
                </a:rPr>
                <a:t>质量下降</a:t>
              </a:r>
              <a:endParaRPr lang="zh-CN" altLang="en-US" sz="2000" b="1" dirty="0">
                <a:solidFill>
                  <a:srgbClr val="223758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63934" y="2323576"/>
            <a:ext cx="4563140" cy="4166689"/>
            <a:chOff x="7086940" y="2477187"/>
            <a:chExt cx="4563140" cy="4166689"/>
          </a:xfrm>
        </p:grpSpPr>
        <p:sp>
          <p:nvSpPr>
            <p:cNvPr id="14" name="文本框 13"/>
            <p:cNvSpPr/>
            <p:nvPr/>
          </p:nvSpPr>
          <p:spPr>
            <a:xfrm>
              <a:off x="7594921" y="3109876"/>
              <a:ext cx="3516775" cy="369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冠心病的患病风险增加了</a:t>
              </a:r>
              <a:r>
                <a:rPr kumimoji="0" lang="en-US" altLang="zh-CN" sz="1800" b="1" i="0" u="none" strike="noStrike" kern="1200" cap="none" spc="0" normalizeH="0" noProof="0" dirty="0">
                  <a:ln>
                    <a:noFill/>
                  </a:ln>
                  <a:solidFill>
                    <a:srgbClr val="223758"/>
                  </a:solidFill>
                  <a:effectLst/>
                  <a:uLnTx/>
                  <a:uFillTx/>
                  <a:cs typeface="+mn-cs"/>
                </a:rPr>
                <a:t>14%</a:t>
              </a:r>
              <a:endParaRPr lang="zh-CN" altLang="en-US" b="1" dirty="0">
                <a:solidFill>
                  <a:srgbClr val="223758"/>
                </a:solidFill>
              </a:endParaRPr>
            </a:p>
          </p:txBody>
        </p:sp>
        <p:sp>
          <p:nvSpPr>
            <p:cNvPr id="18" name="文本框 17"/>
            <p:cNvSpPr/>
            <p:nvPr/>
          </p:nvSpPr>
          <p:spPr>
            <a:xfrm>
              <a:off x="7086940" y="4423543"/>
              <a:ext cx="157312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noProof="0" dirty="0">
                  <a:ln>
                    <a:noFill/>
                  </a:ln>
                  <a:solidFill>
                    <a:srgbClr val="223758"/>
                  </a:solidFill>
                  <a:effectLst/>
                  <a:uLnTx/>
                  <a:uFillTx/>
                  <a:cs typeface="+mn-cs"/>
                </a:rPr>
                <a:t>5%</a:t>
              </a:r>
              <a:endPara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srgbClr val="223758"/>
                </a:solidFill>
                <a:effectLst/>
                <a:uLnTx/>
                <a:uFillTx/>
                <a:cs typeface="+mn-cs"/>
              </a:endParaRPr>
            </a:p>
            <a:p>
              <a:pPr algn="ctr"/>
              <a:r>
                <a:rPr kumimoji="0" lang="zh-CN" altLang="en-US" sz="1800" b="1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男性增加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27" name="图片 26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73" b="89901" l="9929" r="89894">
                          <a14:foregroundMark x1="31028" y1="11453" x2="37411" y2="28571"/>
                          <a14:foregroundMark x1="29610" y1="6773" x2="38121" y2="7020"/>
                          <a14:foregroundMark x1="28901" y1="26108" x2="32624" y2="43103"/>
                          <a14:foregroundMark x1="43794" y1="28571" x2="40426" y2="46921"/>
                          <a14:foregroundMark x1="42730" y1="71921" x2="42553" y2="78202"/>
                          <a14:foregroundMark x1="45745" y1="88793" x2="45745" y2="88793"/>
                          <a14:foregroundMark x1="20922" y1="88916" x2="20922" y2="88916"/>
                          <a14:foregroundMark x1="24113" y1="34360" x2="24113" y2="34360"/>
                          <a14:foregroundMark x1="71277" y1="10714" x2="74823" y2="45443"/>
                          <a14:foregroundMark x1="74468" y1="48892" x2="75887" y2="66256"/>
                          <a14:foregroundMark x1="77482" y1="64901" x2="77305" y2="76108"/>
                          <a14:foregroundMark x1="67376" y1="65887" x2="67730" y2="73522"/>
                          <a14:foregroundMark x1="67376" y1="76355" x2="67376" y2="76355"/>
                          <a14:foregroundMark x1="65957" y1="84606" x2="65957" y2="84606"/>
                          <a14:foregroundMark x1="74645" y1="87069" x2="74645" y2="87069"/>
                          <a14:foregroundMark x1="72695" y1="89163" x2="72695" y2="89163"/>
                          <a14:foregroundMark x1="64894" y1="17241" x2="64894" y2="17241"/>
                          <a14:foregroundMark x1="64894" y1="25000" x2="64894" y2="25000"/>
                          <a14:foregroundMark x1="68972" y1="10591" x2="68972" y2="10591"/>
                          <a14:foregroundMark x1="63298" y1="18966" x2="63298" y2="18966"/>
                          <a14:foregroundMark x1="62943" y1="23522" x2="62943" y2="23522"/>
                          <a14:foregroundMark x1="64894" y1="19089" x2="64894" y2="19089"/>
                          <a14:foregroundMark x1="20745" y1="89655" x2="20745" y2="89655"/>
                          <a14:foregroundMark x1="25709" y1="13300" x2="25709" y2="13300"/>
                          <a14:foregroundMark x1="24823" y1="12931" x2="24823" y2="12931"/>
                          <a14:foregroundMark x1="24823" y1="13670" x2="24823" y2="13670"/>
                          <a14:foregroundMark x1="31206" y1="19951" x2="31206" y2="19951"/>
                          <a14:foregroundMark x1="30496" y1="20320" x2="30496" y2="20320"/>
                          <a14:foregroundMark x1="30142" y1="21675" x2="30142" y2="21675"/>
                          <a14:foregroundMark x1="39539" y1="12192" x2="39539" y2="12192"/>
                          <a14:foregroundMark x1="24468" y1="12562" x2="24468" y2="12562"/>
                          <a14:foregroundMark x1="25000" y1="14409" x2="25000" y2="14409"/>
                          <a14:foregroundMark x1="58688" y1="31281" x2="58688" y2="31281"/>
                          <a14:foregroundMark x1="58333" y1="32512" x2="58333" y2="32512"/>
                          <a14:foregroundMark x1="58511" y1="31404" x2="58511" y2="31404"/>
                          <a14:backgroundMark x1="71454" y1="77094" x2="71454" y2="77094"/>
                          <a14:backgroundMark x1="72163" y1="71552" x2="72163" y2="71552"/>
                          <a14:backgroundMark x1="72340" y1="67241" x2="72340" y2="672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2025" y="3399865"/>
              <a:ext cx="2253229" cy="3244011"/>
            </a:xfrm>
            <a:prstGeom prst="rect">
              <a:avLst/>
            </a:prstGeom>
          </p:spPr>
        </p:pic>
        <p:sp>
          <p:nvSpPr>
            <p:cNvPr id="29" name="文本框 28"/>
            <p:cNvSpPr/>
            <p:nvPr/>
          </p:nvSpPr>
          <p:spPr>
            <a:xfrm>
              <a:off x="9859091" y="4423543"/>
              <a:ext cx="179098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223758"/>
                  </a:solidFill>
                  <a:ea typeface="微软雅黑" panose="020B0503020204020204" charset="-122"/>
                </a:rPr>
                <a:t>18%</a:t>
              </a:r>
              <a:endParaRPr lang="en-US" altLang="zh-CN" sz="3600" b="1" dirty="0">
                <a:solidFill>
                  <a:srgbClr val="223758"/>
                </a:solidFill>
                <a:ea typeface="微软雅黑" panose="020B0503020204020204" charset="-122"/>
              </a:endParaRPr>
            </a:p>
            <a:p>
              <a:pPr algn="ctr"/>
              <a:r>
                <a:rPr kumimoji="0" lang="zh-CN" altLang="en-US" sz="1800" b="1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女性增加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8041169" y="2477187"/>
              <a:ext cx="2624277" cy="39199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000" b="0" i="0" dirty="0">
                  <a:effectLst/>
                  <a:ea typeface="微软雅黑" panose="020B0503020204020204" charset="-122"/>
                </a:rPr>
                <a:t>  </a:t>
              </a:r>
              <a:r>
                <a:rPr lang="zh-CN" altLang="en-US" sz="2000" b="1" i="0" dirty="0">
                  <a:effectLst/>
                  <a:ea typeface="微软雅黑" panose="020B0503020204020204" charset="-122"/>
                </a:rPr>
                <a:t>夜间睡眠</a:t>
              </a:r>
              <a:r>
                <a:rPr lang="zh-CN" altLang="en-US" sz="2000" b="1" i="0" dirty="0">
                  <a:solidFill>
                    <a:srgbClr val="223758"/>
                  </a:solidFill>
                  <a:effectLst/>
                  <a:ea typeface="微软雅黑" panose="020B0503020204020204" charset="-122"/>
                </a:rPr>
                <a:t>时间减少</a:t>
              </a:r>
              <a:endParaRPr lang="zh-CN" altLang="en-US" sz="2000" b="1" dirty="0">
                <a:solidFill>
                  <a:srgbClr val="223758"/>
                </a:solidFill>
              </a:endParaRPr>
            </a:p>
          </p:txBody>
        </p:sp>
      </p:grpSp>
      <p:sp>
        <p:nvSpPr>
          <p:cNvPr id="35" name="文本框 34"/>
          <p:cNvSpPr/>
          <p:nvPr/>
        </p:nvSpPr>
        <p:spPr>
          <a:xfrm>
            <a:off x="1740299" y="1384128"/>
            <a:ext cx="9733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有统计显示，我国每年因冠心病导致死亡的有</a:t>
            </a:r>
            <a:r>
              <a:rPr lang="en-US" altLang="zh-CN" b="1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100</a:t>
            </a:r>
            <a:r>
              <a:rPr lang="zh-CN" altLang="en-US" b="1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余万人</a:t>
            </a:r>
            <a:r>
              <a:rPr lang="zh-CN" altLang="en-US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，其中</a:t>
            </a:r>
            <a:r>
              <a:rPr lang="en-US" altLang="zh-CN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30%</a:t>
            </a:r>
            <a:r>
              <a:rPr lang="zh-CN" altLang="en-US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猝死于午夜到早晨</a:t>
            </a:r>
            <a:r>
              <a:rPr lang="en-US" altLang="zh-CN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6</a:t>
            </a:r>
            <a:r>
              <a:rPr lang="zh-CN" altLang="en-US" b="0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时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400" y="439415"/>
            <a:ext cx="118510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kern="0" dirty="0">
                <a:solidFill>
                  <a:srgbClr val="FFF5EF"/>
                </a:solidFill>
                <a:ea typeface="微软雅黑" panose="020B0503020204020204" charset="-122"/>
              </a:rPr>
              <a:t>睡眠障碍同样增加</a:t>
            </a:r>
            <a:r>
              <a:rPr lang="zh-CN" altLang="en-US" sz="4400" b="1" kern="0" dirty="0">
                <a:solidFill>
                  <a:srgbClr val="223758"/>
                </a:solidFill>
                <a:ea typeface="微软雅黑" panose="020B0503020204020204" charset="-122"/>
              </a:rPr>
              <a:t>认知障碍</a:t>
            </a:r>
            <a:r>
              <a:rPr lang="zh-CN" altLang="en-US" sz="4400" b="1" kern="0" dirty="0">
                <a:solidFill>
                  <a:srgbClr val="FFF5EF"/>
                </a:solidFill>
                <a:ea typeface="微软雅黑" panose="020B0503020204020204" charset="-122"/>
              </a:rPr>
              <a:t>的患病风险</a:t>
            </a:r>
            <a:endParaRPr lang="zh-CN" altLang="en-US" sz="4400" b="1" kern="0" dirty="0">
              <a:solidFill>
                <a:srgbClr val="FFF5EF"/>
              </a:solidFill>
              <a:ea typeface="微软雅黑" panose="020B0503020204020204" charset="-122"/>
            </a:endParaRPr>
          </a:p>
        </p:txBody>
      </p:sp>
      <p:sp>
        <p:nvSpPr>
          <p:cNvPr id="9" name="文本框 8"/>
          <p:cNvSpPr/>
          <p:nvPr/>
        </p:nvSpPr>
        <p:spPr>
          <a:xfrm>
            <a:off x="248595" y="643480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000" b="0" i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杨萌柳</a:t>
            </a:r>
            <a:r>
              <a:rPr lang="en-US" altLang="zh-CN" dirty="0"/>
              <a:t>, </a:t>
            </a:r>
            <a:r>
              <a:rPr lang="zh-CN" altLang="en-US" dirty="0"/>
              <a:t>等</a:t>
            </a:r>
            <a:r>
              <a:rPr lang="en-US" altLang="zh-CN" dirty="0"/>
              <a:t>. </a:t>
            </a:r>
            <a:r>
              <a:rPr lang="zh-CN" altLang="en-US" dirty="0"/>
              <a:t>老年人失眠及其类型对认知障碍患病影响</a:t>
            </a:r>
            <a:r>
              <a:rPr lang="en-US" altLang="zh-CN" dirty="0"/>
              <a:t>[J]. </a:t>
            </a:r>
            <a:r>
              <a:rPr lang="zh-CN" altLang="en-US" dirty="0"/>
              <a:t>中国公共卫生</a:t>
            </a:r>
            <a:r>
              <a:rPr lang="en-US" altLang="zh-CN" dirty="0"/>
              <a:t>, 2023.</a:t>
            </a:r>
            <a:endParaRPr lang="zh-CN" altLang="en-US" dirty="0"/>
          </a:p>
        </p:txBody>
      </p:sp>
      <p:sp>
        <p:nvSpPr>
          <p:cNvPr id="11" name="文本框 10"/>
          <p:cNvSpPr/>
          <p:nvPr/>
        </p:nvSpPr>
        <p:spPr>
          <a:xfrm>
            <a:off x="503331" y="1218893"/>
            <a:ext cx="11185337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0" i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dirty="0"/>
              <a:t>最新的一项涉及上万人的调查研究显示：睡眠障碍同样也会增加老年人轻度认知功能障碍（</a:t>
            </a:r>
            <a:r>
              <a:rPr lang="en-US" altLang="zh-CN" dirty="0"/>
              <a:t>MCI</a:t>
            </a:r>
            <a:r>
              <a:rPr lang="zh-CN" altLang="en-US" dirty="0"/>
              <a:t>）的患病风险</a:t>
            </a:r>
            <a:endParaRPr lang="zh-CN" altLang="en-US" b="1" dirty="0"/>
          </a:p>
        </p:txBody>
      </p:sp>
      <p:sp>
        <p:nvSpPr>
          <p:cNvPr id="12" name="矩形: 圆角 11"/>
          <p:cNvSpPr/>
          <p:nvPr/>
        </p:nvSpPr>
        <p:spPr>
          <a:xfrm>
            <a:off x="1037961" y="2635489"/>
            <a:ext cx="1505608" cy="39199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ea typeface="微软雅黑" panose="020B0503020204020204" charset="-122"/>
              </a:rPr>
              <a:t>失眠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034714" y="3904078"/>
            <a:ext cx="1505609" cy="39199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0" i="0" dirty="0">
                <a:solidFill>
                  <a:schemeClr val="tx1"/>
                </a:solidFill>
                <a:effectLst/>
                <a:ea typeface="微软雅黑" panose="020B0503020204020204" charset="-122"/>
              </a:rPr>
              <a:t>  </a:t>
            </a:r>
            <a:r>
              <a:rPr lang="zh-CN" altLang="en-US" sz="2000" b="1" dirty="0">
                <a:solidFill>
                  <a:schemeClr val="tx1"/>
                </a:solidFill>
                <a:ea typeface="微软雅黑" panose="020B0503020204020204" charset="-122"/>
              </a:rPr>
              <a:t>入睡困难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1084819" y="5221305"/>
            <a:ext cx="1505608" cy="39199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0" i="0" dirty="0">
                <a:solidFill>
                  <a:schemeClr val="tx1"/>
                </a:solidFill>
                <a:effectLst/>
                <a:ea typeface="微软雅黑" panose="020B0503020204020204" charset="-122"/>
              </a:rPr>
              <a:t>  </a:t>
            </a:r>
            <a:r>
              <a:rPr lang="zh-CN" altLang="en-US" sz="2000" b="1" dirty="0">
                <a:solidFill>
                  <a:schemeClr val="tx1"/>
                </a:solidFill>
                <a:ea typeface="微软雅黑" panose="020B0503020204020204" charset="-122"/>
              </a:rPr>
              <a:t>白天多睡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>
                        <a14:foregroundMark x1="51125" y1="34000" x2="51125" y2="34000"/>
                        <a14:foregroundMark x1="51375" y1="31667" x2="51375" y2="31667"/>
                        <a14:foregroundMark x1="52375" y1="30833" x2="50500" y2="30000"/>
                        <a14:foregroundMark x1="52125" y1="32333" x2="50875" y2="30667"/>
                        <a14:foregroundMark x1="53125" y1="34833" x2="53125" y2="34833"/>
                        <a14:foregroundMark x1="51125" y1="35500" x2="51125" y2="35500"/>
                        <a14:foregroundMark x1="48750" y1="38167" x2="48750" y2="38167"/>
                        <a14:foregroundMark x1="50500" y1="38000" x2="50500" y2="38000"/>
                        <a14:foregroundMark x1="52000" y1="35333" x2="52000" y2="35333"/>
                        <a14:foregroundMark x1="53125" y1="37333" x2="53125" y2="37333"/>
                        <a14:foregroundMark x1="44500" y1="35833" x2="44500" y2="35833"/>
                        <a14:foregroundMark x1="43500" y1="36000" x2="43500" y2="36000"/>
                        <a14:foregroundMark x1="43500" y1="36667" x2="43500" y2="36667"/>
                        <a14:foregroundMark x1="41875" y1="38000" x2="41875" y2="38000"/>
                        <a14:foregroundMark x1="41750" y1="36167" x2="41750" y2="36167"/>
                        <a14:foregroundMark x1="62625" y1="19167" x2="62625" y2="19167"/>
                        <a14:foregroundMark x1="72500" y1="39167" x2="72500" y2="39167"/>
                        <a14:foregroundMark x1="73125" y1="31667" x2="73125" y2="31667"/>
                        <a14:foregroundMark x1="71250" y1="32167" x2="65750" y2="36000"/>
                        <a14:foregroundMark x1="74125" y1="49167" x2="73000" y2="49667"/>
                        <a14:foregroundMark x1="68250" y1="55667" x2="63750" y2="53667"/>
                        <a14:foregroundMark x1="64750" y1="62667" x2="63750" y2="62667"/>
                        <a14:foregroundMark x1="75500" y1="66000" x2="72000" y2="63500"/>
                        <a14:foregroundMark x1="72375" y1="76667" x2="71125" y2="76000"/>
                        <a14:foregroundMark x1="81000" y1="53167" x2="81500" y2="48500"/>
                        <a14:foregroundMark x1="81500" y1="56500" x2="80875" y2="56500"/>
                        <a14:foregroundMark x1="42125" y1="34000" x2="44625" y2="34000"/>
                        <a14:foregroundMark x1="32375" y1="63667" x2="31125" y2="63000"/>
                        <a14:foregroundMark x1="28625" y1="58167" x2="27000" y2="56167"/>
                        <a14:foregroundMark x1="31500" y1="24500" x2="29625" y2="25667"/>
                        <a14:foregroundMark x1="23750" y1="68167" x2="22000" y2="64333"/>
                        <a14:foregroundMark x1="21750" y1="75667" x2="22625" y2="75333"/>
                        <a14:foregroundMark x1="27875" y1="32667" x2="27875" y2="32667"/>
                        <a14:foregroundMark x1="45500" y1="33167" x2="45500" y2="33167"/>
                        <a14:foregroundMark x1="60750" y1="12833" x2="60750" y2="12833"/>
                        <a14:foregroundMark x1="60125" y1="13167" x2="60125" y2="15333"/>
                        <a14:foregroundMark x1="58875" y1="15333" x2="58875" y2="15333"/>
                        <a14:foregroundMark x1="59750" y1="18000" x2="59750" y2="18000"/>
                        <a14:foregroundMark x1="60750" y1="19167" x2="60750" y2="19167"/>
                        <a14:foregroundMark x1="63750" y1="14500" x2="63750" y2="14500"/>
                        <a14:backgroundMark x1="28375" y1="34500" x2="28375" y2="34500"/>
                        <a14:backgroundMark x1="28625" y1="34000" x2="28625" y2="34000"/>
                        <a14:backgroundMark x1="28875" y1="34000" x2="28875" y2="34000"/>
                        <a14:backgroundMark x1="29375" y1="34000" x2="28875" y2="3433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3" y="2240894"/>
            <a:ext cx="4740670" cy="3555500"/>
          </a:xfrm>
          <a:prstGeom prst="rect">
            <a:avLst/>
          </a:prstGeom>
        </p:spPr>
      </p:pic>
      <p:sp>
        <p:nvSpPr>
          <p:cNvPr id="27" name="文本框 26"/>
          <p:cNvSpPr/>
          <p:nvPr/>
        </p:nvSpPr>
        <p:spPr>
          <a:xfrm>
            <a:off x="4479821" y="2613103"/>
            <a:ext cx="1901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600" b="1" i="0" u="none" strike="noStrike" cap="none" spc="0" normalizeH="0" baseline="0">
                <a:ln>
                  <a:noFill/>
                </a:ln>
                <a:solidFill>
                  <a:srgbClr val="22375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13.9%</a:t>
            </a:r>
            <a:endParaRPr lang="zh-CN" altLang="en-US" dirty="0"/>
          </a:p>
        </p:txBody>
      </p:sp>
      <p:sp>
        <p:nvSpPr>
          <p:cNvPr id="31" name="文本框 30"/>
          <p:cNvSpPr/>
          <p:nvPr/>
        </p:nvSpPr>
        <p:spPr>
          <a:xfrm>
            <a:off x="4130624" y="3913447"/>
            <a:ext cx="2705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600" b="1" i="0" u="none" strike="noStrike" cap="none" spc="0" normalizeH="0" baseline="0">
                <a:ln>
                  <a:noFill/>
                </a:ln>
                <a:solidFill>
                  <a:srgbClr val="22375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15.0% </a:t>
            </a:r>
            <a:endParaRPr lang="zh-CN" altLang="en-US" dirty="0"/>
          </a:p>
        </p:txBody>
      </p:sp>
      <p:sp>
        <p:nvSpPr>
          <p:cNvPr id="33" name="文本框 32"/>
          <p:cNvSpPr/>
          <p:nvPr/>
        </p:nvSpPr>
        <p:spPr>
          <a:xfrm>
            <a:off x="4350866" y="5172366"/>
            <a:ext cx="2279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600" b="1" i="0" u="none" strike="noStrike" cap="none" spc="0" normalizeH="0" baseline="0">
                <a:ln>
                  <a:noFill/>
                </a:ln>
                <a:solidFill>
                  <a:srgbClr val="22375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34.5% </a:t>
            </a:r>
            <a:endParaRPr lang="zh-CN" altLang="en-US" dirty="0"/>
          </a:p>
        </p:txBody>
      </p:sp>
      <p:pic>
        <p:nvPicPr>
          <p:cNvPr id="37" name="图片 36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62933">
            <a:off x="2931290" y="2212007"/>
            <a:ext cx="1186054" cy="1186054"/>
          </a:xfrm>
          <a:prstGeom prst="rect">
            <a:avLst/>
          </a:prstGeom>
          <a:noFill/>
        </p:spPr>
      </p:pic>
      <p:pic>
        <p:nvPicPr>
          <p:cNvPr id="38" name="图片 37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62933">
            <a:off x="2958261" y="3388925"/>
            <a:ext cx="1186054" cy="1186054"/>
          </a:xfrm>
          <a:prstGeom prst="rect">
            <a:avLst/>
          </a:prstGeom>
        </p:spPr>
      </p:pic>
      <p:pic>
        <p:nvPicPr>
          <p:cNvPr id="39" name="图片 38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62933">
            <a:off x="2902264" y="4662611"/>
            <a:ext cx="1186054" cy="1186054"/>
          </a:xfrm>
          <a:prstGeom prst="rect">
            <a:avLst/>
          </a:prstGeom>
        </p:spPr>
      </p:pic>
      <p:pic>
        <p:nvPicPr>
          <p:cNvPr id="41" name="图片 40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0" r="11600"/>
          <a:stretch>
            <a:fillRect/>
          </a:stretch>
        </p:blipFill>
        <p:spPr>
          <a:xfrm>
            <a:off x="7246205" y="2010077"/>
            <a:ext cx="3842868" cy="3623510"/>
          </a:xfrm>
          <a:prstGeom prst="ellipse">
            <a:avLst/>
          </a:prstGeom>
        </p:spPr>
      </p:pic>
      <p:sp>
        <p:nvSpPr>
          <p:cNvPr id="3" name="文本框 2"/>
          <p:cNvSpPr/>
          <p:nvPr/>
        </p:nvSpPr>
        <p:spPr>
          <a:xfrm>
            <a:off x="4585744" y="2326415"/>
            <a:ext cx="2573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使</a:t>
            </a:r>
            <a:r>
              <a:rPr kumimoji="0" lang="en-US" altLang="zh-CN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MCI</a:t>
            </a:r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风险增加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/>
          <p:nvPr/>
        </p:nvSpPr>
        <p:spPr>
          <a:xfrm>
            <a:off x="4585743" y="3649312"/>
            <a:ext cx="2573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使</a:t>
            </a:r>
            <a:r>
              <a:rPr kumimoji="0" lang="en-US" altLang="zh-CN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MCI</a:t>
            </a:r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风险增加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4591711" y="4925370"/>
            <a:ext cx="2573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使</a:t>
            </a:r>
            <a:r>
              <a:rPr kumimoji="0" lang="en-US" altLang="zh-CN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MCI</a:t>
            </a:r>
            <a:r>
              <a:rPr kumimoji="0" lang="zh-CN" altLang="en-US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cs"/>
              </a:rPr>
              <a:t>风险增加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982662" y="2106811"/>
            <a:ext cx="2309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chemeClr val="bg1"/>
                </a:solidFill>
                <a:effectLst/>
                <a:ea typeface="微软雅黑" panose="020B0503020204020204" charset="-122"/>
              </a:rPr>
              <a:t>调查</a:t>
            </a:r>
            <a:r>
              <a:rPr lang="zh-CN" altLang="en-US" sz="2400" b="1" dirty="0">
                <a:solidFill>
                  <a:schemeClr val="bg1"/>
                </a:solidFill>
                <a:ea typeface="微软雅黑" panose="020B0503020204020204" charset="-122"/>
              </a:rPr>
              <a:t>研究发现：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/>
          <p:nvPr/>
        </p:nvSpPr>
        <p:spPr>
          <a:xfrm>
            <a:off x="7225392" y="5830254"/>
            <a:ext cx="4232131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注：轻度认知障碍（</a:t>
            </a:r>
            <a:r>
              <a:rPr lang="en-US" altLang="zh-CN" sz="1200" dirty="0"/>
              <a:t>MCI</a:t>
            </a:r>
            <a:r>
              <a:rPr lang="zh-CN" altLang="en-US" sz="1200" dirty="0"/>
              <a:t>）是介于认知正常和阿尔茨海默病（</a:t>
            </a:r>
            <a:r>
              <a:rPr lang="en-US" altLang="zh-CN" sz="1200" dirty="0"/>
              <a:t>AD</a:t>
            </a:r>
            <a:r>
              <a:rPr lang="zh-CN" altLang="en-US" sz="1200" dirty="0"/>
              <a:t>）的中间阶段，具有向</a:t>
            </a:r>
            <a:r>
              <a:rPr lang="en-US" altLang="zh-CN" sz="1200" dirty="0"/>
              <a:t>AD</a:t>
            </a:r>
            <a:r>
              <a:rPr lang="zh-CN" altLang="en-US" sz="1200" dirty="0"/>
              <a:t>痴呆转归的高可能性</a:t>
            </a:r>
            <a:endParaRPr lang="zh-CN" altLang="en-US" sz="1200" dirty="0"/>
          </a:p>
        </p:txBody>
      </p:sp>
      <p:sp>
        <p:nvSpPr>
          <p:cNvPr id="8" name="文本框 7"/>
          <p:cNvSpPr/>
          <p:nvPr/>
        </p:nvSpPr>
        <p:spPr>
          <a:xfrm>
            <a:off x="250942" y="6619918"/>
            <a:ext cx="74488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000" b="0" i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中华医学会神经病学分会痴呆与认知障碍学组</a:t>
            </a:r>
            <a:r>
              <a:rPr lang="en-US" altLang="zh-CN" dirty="0"/>
              <a:t>. </a:t>
            </a:r>
            <a:r>
              <a:rPr lang="zh-CN" altLang="en-US" dirty="0"/>
              <a:t>阿尔茨海默病源性轻度认知障碍诊疗中国专家共识</a:t>
            </a:r>
            <a:r>
              <a:rPr lang="en-US" altLang="zh-CN" dirty="0"/>
              <a:t>2021. </a:t>
            </a:r>
            <a:r>
              <a:rPr lang="zh-CN" altLang="en-US" dirty="0"/>
              <a:t>中华神经科杂志</a:t>
            </a:r>
            <a:r>
              <a:rPr lang="en-US" altLang="zh-CN" dirty="0"/>
              <a:t>.2022.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/>
          <p:nvPr/>
        </p:nvSpPr>
        <p:spPr>
          <a:xfrm>
            <a:off x="3243348" y="508672"/>
            <a:ext cx="61306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CN" altLang="en-US" sz="4400" b="1" i="0" u="none" strike="noStrike" kern="0" cap="none" spc="0" normalizeH="0" noProof="0" dirty="0">
                <a:ln>
                  <a:noFill/>
                </a:ln>
                <a:solidFill>
                  <a:srgbClr val="FFF5EF"/>
                </a:solidFill>
                <a:effectLst/>
                <a:uLnTx/>
                <a:uFillTx/>
                <a:cs typeface="+mn-cs"/>
              </a:rPr>
              <a:t>睡眠不足的危害</a:t>
            </a:r>
            <a:endParaRPr kumimoji="0" lang="zh-CN" altLang="en-US" sz="4400" b="1" i="0" u="none" strike="noStrike" kern="0" cap="none" spc="0" normalizeH="0" noProof="0" dirty="0">
              <a:ln>
                <a:noFill/>
              </a:ln>
              <a:solidFill>
                <a:srgbClr val="FFF5E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" name="文本框 2"/>
          <p:cNvSpPr/>
          <p:nvPr/>
        </p:nvSpPr>
        <p:spPr>
          <a:xfrm>
            <a:off x="602654" y="6519630"/>
            <a:ext cx="45422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00" dirty="0"/>
              <a:t>中国睡眠研究会</a:t>
            </a:r>
            <a:r>
              <a:rPr lang="en-US" altLang="zh-CN" sz="1000" dirty="0"/>
              <a:t>http://www.zgsmyjh.org/nd.jsp?id=156#_np=107_1187</a:t>
            </a:r>
            <a:endParaRPr lang="zh-CN" altLang="en-US" sz="1000" dirty="0"/>
          </a:p>
        </p:txBody>
      </p:sp>
      <p:grpSp>
        <p:nvGrpSpPr>
          <p:cNvPr id="4" name="组合 3"/>
          <p:cNvGrpSpPr/>
          <p:nvPr/>
        </p:nvGrpSpPr>
        <p:grpSpPr>
          <a:xfrm>
            <a:off x="8136491" y="1683227"/>
            <a:ext cx="1620000" cy="4375092"/>
            <a:chOff x="9617649" y="1108955"/>
            <a:chExt cx="1620000" cy="4375092"/>
          </a:xfrm>
        </p:grpSpPr>
        <p:sp>
          <p:nvSpPr>
            <p:cNvPr id="5" name="矩形: 圆角 4"/>
            <p:cNvSpPr/>
            <p:nvPr/>
          </p:nvSpPr>
          <p:spPr>
            <a:xfrm>
              <a:off x="9617649" y="5102082"/>
              <a:ext cx="162000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死亡风险高</a:t>
              </a:r>
              <a:endParaRPr lang="zh-CN" altLang="en-US" dirty="0"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9617649" y="4103801"/>
              <a:ext cx="162000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患癌风险高</a:t>
              </a:r>
              <a:endParaRPr lang="zh-CN" altLang="en-US" dirty="0"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9617649" y="3105519"/>
              <a:ext cx="162000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糖尿病风险高</a:t>
              </a:r>
              <a:endParaRPr lang="zh-CN" altLang="en-US" dirty="0"/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9617649" y="1108955"/>
              <a:ext cx="162000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易得病</a:t>
              </a:r>
              <a:endParaRPr lang="zh-CN" altLang="en-US" dirty="0"/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9617649" y="2107237"/>
              <a:ext cx="162000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心脏病风险高</a:t>
              </a:r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094446" y="1134809"/>
            <a:ext cx="1458410" cy="4271030"/>
            <a:chOff x="7895751" y="1659679"/>
            <a:chExt cx="1458410" cy="4271030"/>
          </a:xfrm>
        </p:grpSpPr>
        <p:sp>
          <p:nvSpPr>
            <p:cNvPr id="11" name="矩形: 圆角 10"/>
            <p:cNvSpPr/>
            <p:nvPr/>
          </p:nvSpPr>
          <p:spPr>
            <a:xfrm>
              <a:off x="7895751" y="5548744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做事老出错</a:t>
              </a:r>
              <a:endParaRPr lang="zh-CN" altLang="en-US" dirty="0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895751" y="1659679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车祸风险高</a:t>
              </a:r>
              <a:endParaRPr lang="zh-CN" altLang="en-US" dirty="0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7895751" y="2631945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肠胃出问题</a:t>
              </a:r>
              <a:endParaRPr lang="zh-CN" altLang="en-US" dirty="0"/>
            </a:p>
          </p:txBody>
        </p:sp>
        <p:sp>
          <p:nvSpPr>
            <p:cNvPr id="14" name="矩形: 圆角 13"/>
            <p:cNvSpPr/>
            <p:nvPr/>
          </p:nvSpPr>
          <p:spPr>
            <a:xfrm>
              <a:off x="7895751" y="4576477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更怕疼</a:t>
              </a:r>
              <a:endParaRPr lang="zh-CN" altLang="en-US" dirty="0"/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7895751" y="3604211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性欲降低</a:t>
              </a:r>
              <a:endParaRPr lang="zh-CN" altLang="en-US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17961" y="1760395"/>
            <a:ext cx="1458410" cy="4106941"/>
            <a:chOff x="1156131" y="1186124"/>
            <a:chExt cx="1458410" cy="4106941"/>
          </a:xfrm>
        </p:grpSpPr>
        <p:sp>
          <p:nvSpPr>
            <p:cNvPr id="17" name="矩形: 圆角 16"/>
            <p:cNvSpPr/>
            <p:nvPr/>
          </p:nvSpPr>
          <p:spPr>
            <a:xfrm>
              <a:off x="1156131" y="2117368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头痛</a:t>
              </a:r>
              <a:endParaRPr lang="zh-CN" altLang="en-US" dirty="0"/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1156131" y="1186124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zh-CN" altLang="en-US" sz="1800" b="0" i="0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脾气暴躁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1156131" y="4911100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容易健忘</a:t>
              </a:r>
              <a:endParaRPr lang="zh-CN" altLang="en-US" dirty="0"/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1156131" y="3979856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口齿不清</a:t>
              </a:r>
              <a:endParaRPr lang="zh-CN" altLang="en-US" dirty="0"/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156131" y="3048612"/>
              <a:ext cx="1458410" cy="381965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视物模糊</a:t>
              </a:r>
              <a:endParaRPr lang="zh-CN" altLang="en-US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67287" y="1299151"/>
            <a:ext cx="1655599" cy="4044974"/>
            <a:chOff x="2893251" y="1683227"/>
            <a:chExt cx="1655599" cy="4044974"/>
          </a:xfrm>
        </p:grpSpPr>
        <p:sp>
          <p:nvSpPr>
            <p:cNvPr id="23" name="矩形: 圆角 22"/>
            <p:cNvSpPr/>
            <p:nvPr/>
          </p:nvSpPr>
          <p:spPr>
            <a:xfrm>
              <a:off x="2893251" y="2604651"/>
              <a:ext cx="1655599" cy="3816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体重增加</a:t>
              </a:r>
              <a:endParaRPr lang="zh-CN" altLang="en-US" dirty="0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2893251" y="1683227"/>
              <a:ext cx="1655599" cy="3816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情绪低落</a:t>
              </a:r>
              <a:endParaRPr lang="zh-CN" altLang="en-US" dirty="0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2893251" y="5346601"/>
              <a:ext cx="1655599" cy="3816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学习能力降低</a:t>
              </a:r>
              <a:endParaRPr lang="zh-CN" altLang="en-US" dirty="0"/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2893251" y="4447498"/>
              <a:ext cx="1655599" cy="3816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疫苗效用减弱</a:t>
              </a:r>
              <a:endParaRPr lang="zh-CN" altLang="en-US" dirty="0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2893251" y="3526075"/>
              <a:ext cx="1655599" cy="3816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反应迟缓</a:t>
              </a:r>
              <a:endParaRPr lang="zh-CN" altLang="en-US" dirty="0"/>
            </a:p>
          </p:txBody>
        </p:sp>
      </p:grpSp>
      <p:pic>
        <p:nvPicPr>
          <p:cNvPr id="28" name="图片 27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9500" r="90000">
                        <a14:foregroundMark x1="9500" y1="44500" x2="9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110" y="1796282"/>
            <a:ext cx="3828381" cy="38283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17226" y="-143"/>
            <a:ext cx="45992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01  </a:t>
            </a:r>
            <a:r>
              <a:rPr lang="zh-CN" altLang="en-US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睡不着 </a:t>
            </a:r>
            <a:endParaRPr lang="zh-CN" altLang="en-US" sz="4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9615"/>
            <a:ext cx="12192000" cy="60979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74" y="311"/>
            <a:ext cx="45992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02  </a:t>
            </a:r>
            <a:r>
              <a:rPr lang="zh-CN" altLang="en-US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睡不长 </a:t>
            </a:r>
            <a:endParaRPr lang="zh-CN" altLang="en-US" sz="48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9140"/>
            <a:ext cx="12192635" cy="60274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736" y="311"/>
            <a:ext cx="45992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03 </a:t>
            </a:r>
            <a:r>
              <a:rPr lang="zh-CN" altLang="en-US" sz="4800" dirty="0">
                <a:latin typeface="华文隶书" panose="02010800040101010101" pitchFamily="2" charset="-122"/>
                <a:ea typeface="华文隶书" panose="02010800040101010101" pitchFamily="2" charset="-122"/>
              </a:rPr>
              <a:t>睡不爽 </a:t>
            </a:r>
            <a:endParaRPr lang="zh-CN" altLang="en-US" sz="48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6440"/>
            <a:ext cx="12192635" cy="61315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6" t="917" r="745" b="972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122" name="Picture 2" descr="《猫和老鼠》杰瑞上床睡觉 GIF 动图_猫和老鼠_动图_gif_杰瑞_上床睡觉表情 - 发表情 - fabiaoqing.com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63390" y="1124407"/>
            <a:ext cx="6833768" cy="514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94842" y="2469901"/>
            <a:ext cx="1730934" cy="2214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上</a:t>
            </a:r>
            <a:endParaRPr lang="zh-CN" altLang="en-US" sz="13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94842" y="2469901"/>
            <a:ext cx="173093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下</a:t>
            </a:r>
            <a:endParaRPr lang="zh-CN" altLang="en-US" sz="13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内容占位符 6" descr="u=2644630032,255857554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731797" y="1126674"/>
            <a:ext cx="7859312" cy="5509257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94842" y="2469901"/>
            <a:ext cx="173093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不</a:t>
            </a:r>
            <a:endParaRPr lang="zh-CN" altLang="en-US" sz="13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内容占位符 3" descr="u=2837750098,3129142127&amp;fm=15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83010" y="1018903"/>
            <a:ext cx="7984211" cy="56692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94842" y="2469901"/>
            <a:ext cx="173093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动</a:t>
            </a:r>
            <a:endParaRPr lang="zh-CN" altLang="en-US" sz="13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内容占位符 3" descr="timgQJN9RF1T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90842" y="1046770"/>
            <a:ext cx="8313478" cy="55978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94842" y="2469901"/>
            <a:ext cx="1730934" cy="2214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13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静</a:t>
            </a:r>
            <a:endParaRPr lang="zh-CN" altLang="en-US" sz="13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内容占位符 3" descr="u=2872548419,73815486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76205" y="1062447"/>
            <a:ext cx="7210697" cy="56605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安定类</a:t>
            </a:r>
            <a:r>
              <a:rPr lang="zh-CN" altLang="en-US"/>
              <a:t>助眠药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933450"/>
            <a:ext cx="4070985" cy="54394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230" y="1014095"/>
            <a:ext cx="2351405" cy="3323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5254" t="8028" r="20338" b="13472"/>
          <a:stretch>
            <a:fillRect/>
          </a:stretch>
        </p:blipFill>
        <p:spPr>
          <a:xfrm>
            <a:off x="8542655" y="1014095"/>
            <a:ext cx="2044700" cy="33229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480" y="4518025"/>
            <a:ext cx="3764915" cy="22415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新型助眠药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450" y="854075"/>
            <a:ext cx="4381500" cy="26384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15" y="3492500"/>
            <a:ext cx="3717925" cy="3167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405" y="1042670"/>
            <a:ext cx="4581525" cy="2562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74440"/>
            <a:ext cx="4300855" cy="2759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可能</a:t>
            </a:r>
            <a:r>
              <a:rPr lang="zh-CN" altLang="en-US"/>
              <a:t>治愈失眠的</a:t>
            </a:r>
            <a:r>
              <a:rPr lang="zh-CN" altLang="en-US"/>
              <a:t>药物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8163" t="23988" r="12450" b="31738"/>
          <a:stretch>
            <a:fillRect/>
          </a:stretch>
        </p:blipFill>
        <p:spPr>
          <a:xfrm>
            <a:off x="410845" y="1716405"/>
            <a:ext cx="5789295" cy="36944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390" y="2146935"/>
            <a:ext cx="4649470" cy="28327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增加疗效，避免</a:t>
            </a:r>
            <a:r>
              <a:rPr lang="zh-CN" altLang="en-US"/>
              <a:t>耐药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790" y="1972945"/>
            <a:ext cx="5608955" cy="32429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165" y="1174115"/>
            <a:ext cx="4839970" cy="48399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高血压的</a:t>
            </a:r>
            <a:r>
              <a:rPr lang="zh-CN" altLang="en-US"/>
              <a:t>防治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5295" y="832485"/>
            <a:ext cx="7987665" cy="575056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装饰  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l">
              <a:lnSpc>
                <a:spcPct val="111000"/>
              </a:lnSpc>
            </a:pPr>
            <a:r>
              <a:rPr lang="zh-CN" altLang="en-US"/>
              <a:t>跟风用药的风险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3" y="609600"/>
            <a:ext cx="5012370" cy="563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29" y="3504610"/>
            <a:ext cx="3954425" cy="2636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29" y="344376"/>
            <a:ext cx="4033282" cy="2424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6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>
          <a:xfrm>
            <a:off x="3815478" y="1946349"/>
            <a:ext cx="7561359" cy="1163674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科学控压  </a:t>
            </a:r>
            <a:r>
              <a:rPr lang="en-US" altLang="zh-CN" dirty="0"/>
              <a:t>“</a:t>
            </a:r>
            <a:r>
              <a:rPr lang="zh-CN" altLang="en-US" dirty="0">
                <a:solidFill>
                  <a:srgbClr val="FF0000"/>
                </a:solidFill>
              </a:rPr>
              <a:t>药</a:t>
            </a:r>
            <a:r>
              <a:rPr lang="en-US" altLang="zh-CN" dirty="0"/>
              <a:t>”</a:t>
            </a:r>
            <a:r>
              <a:rPr lang="zh-CN" altLang="en-US" dirty="0"/>
              <a:t>避坑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038" y="942340"/>
            <a:ext cx="8938260" cy="5294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5152390" y="5547360"/>
            <a:ext cx="585470" cy="368300"/>
          </a:xfrm>
          <a:prstGeom prst="rect">
            <a:avLst/>
          </a:prstGeom>
          <a:solidFill>
            <a:srgbClr val="F9DBB7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420445" y="5728453"/>
            <a:ext cx="1097577" cy="283682"/>
          </a:xfrm>
          <a:prstGeom prst="rect">
            <a:avLst/>
          </a:prstGeom>
          <a:solidFill>
            <a:srgbClr val="FDDEB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45" y="461645"/>
            <a:ext cx="10342245" cy="593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2"/>
    </p:custData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09" b="75492"/>
          <a:stretch>
            <a:fillRect/>
          </a:stretch>
        </p:blipFill>
        <p:spPr>
          <a:xfrm>
            <a:off x="800100" y="422275"/>
            <a:ext cx="10304145" cy="5873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2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9" b="10075"/>
          <a:stretch>
            <a:fillRect/>
          </a:stretch>
        </p:blipFill>
        <p:spPr>
          <a:xfrm>
            <a:off x="976703" y="802536"/>
            <a:ext cx="9698385" cy="498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2"/>
    </p:custData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r="293" b="8878"/>
          <a:stretch>
            <a:fillRect/>
          </a:stretch>
        </p:blipFill>
        <p:spPr>
          <a:xfrm>
            <a:off x="148856" y="334925"/>
            <a:ext cx="12043144" cy="61881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91764" y="882502"/>
            <a:ext cx="36912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降压药五大类</a:t>
            </a:r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2215" y="887095"/>
            <a:ext cx="10368280" cy="4888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0164726" y="5348177"/>
            <a:ext cx="382772" cy="337434"/>
          </a:xfrm>
          <a:prstGeom prst="rect">
            <a:avLst/>
          </a:prstGeom>
          <a:solidFill>
            <a:srgbClr val="F8C29E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12961" y="5314875"/>
            <a:ext cx="967533" cy="369332"/>
          </a:xfrm>
          <a:prstGeom prst="rect">
            <a:avLst/>
          </a:prstGeom>
          <a:solidFill>
            <a:srgbClr val="3A9CF7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" y="226695"/>
            <a:ext cx="10335895" cy="6028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2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15" y="634365"/>
            <a:ext cx="10917555" cy="5426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0302949" y="5443869"/>
            <a:ext cx="818707" cy="369332"/>
          </a:xfrm>
          <a:prstGeom prst="rect">
            <a:avLst/>
          </a:prstGeom>
          <a:solidFill>
            <a:srgbClr val="F4F4F2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1121656" y="5443869"/>
            <a:ext cx="404037" cy="369332"/>
          </a:xfrm>
          <a:prstGeom prst="rect">
            <a:avLst/>
          </a:prstGeom>
          <a:solidFill>
            <a:srgbClr val="566373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60" y="528955"/>
            <a:ext cx="8822690" cy="5470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8995144" y="5486400"/>
            <a:ext cx="1031358" cy="369332"/>
          </a:xfrm>
          <a:prstGeom prst="rect">
            <a:avLst/>
          </a:prstGeom>
          <a:solidFill>
            <a:srgbClr val="343338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" y="765175"/>
            <a:ext cx="10596880" cy="4782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9873363" y="4920157"/>
            <a:ext cx="1307805" cy="369332"/>
          </a:xfrm>
          <a:prstGeom prst="rect">
            <a:avLst/>
          </a:prstGeom>
          <a:solidFill>
            <a:srgbClr val="FAF5E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25" y="1502410"/>
            <a:ext cx="4674235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325" y="1502410"/>
            <a:ext cx="4470400" cy="41446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041450" y="5518298"/>
            <a:ext cx="887818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高血压更多的是一种“生活方式病”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6" y="518204"/>
            <a:ext cx="10515598" cy="500009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552940" y="5101590"/>
            <a:ext cx="1493520" cy="3257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4500" b="1">
              <a:solidFill>
                <a:srgbClr val="FFFFFF"/>
              </a:solidFill>
              <a:latin typeface="+mj-ea"/>
              <a:ea typeface="+mj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7870" cy="685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2"/>
    </p:custData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脑血管疾病的</a:t>
            </a:r>
            <a:r>
              <a:rPr lang="zh-CN" altLang="en-US"/>
              <a:t>识别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100330" y="837565"/>
            <a:ext cx="11932285" cy="55333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648335" y="861695"/>
            <a:ext cx="4511675" cy="5996305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356985" y="713105"/>
            <a:ext cx="5196840" cy="616331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015365" y="850900"/>
            <a:ext cx="4323080" cy="582676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553200" y="850900"/>
            <a:ext cx="4243070" cy="58267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心梗</a:t>
            </a:r>
            <a:r>
              <a:rPr lang="zh-CN" altLang="en-US"/>
              <a:t>识别</a:t>
            </a:r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111885" y="827405"/>
            <a:ext cx="4480560" cy="5851525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005195" y="827405"/>
            <a:ext cx="4679315" cy="569658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中暑的</a:t>
            </a:r>
            <a:r>
              <a:rPr lang="zh-CN" altLang="en-US"/>
              <a:t>识别</a:t>
            </a:r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838835"/>
            <a:ext cx="12192000" cy="6019165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先兆中暑：身体发出的“黄牌警告”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698" r="698"/>
          <a:stretch>
            <a:fillRect/>
          </a:stretch>
        </p:blipFill>
        <p:spPr>
          <a:xfrm>
            <a:off x="762000" y="2032000"/>
            <a:ext cx="4318000" cy="2413000"/>
          </a:xfrm>
          <a:prstGeom prst="roundRect">
            <a:avLst>
              <a:gd name="adj" fmla="val 6315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7625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重点高危人群包括：户外露天作业者、高温车间岗位人员，以及老人、儿童、孕妇等体质较弱的易感人群，需格外警惕身体发出的预警信号。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461000" y="2032000"/>
            <a:ext cx="5969000" cy="1841500"/>
          </a:xfrm>
          <a:prstGeom prst="roundRect">
            <a:avLst>
              <a:gd name="adj" fmla="val 6896"/>
            </a:avLst>
          </a:prstGeom>
          <a:solidFill>
            <a:srgbClr val="FF6A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0" y="22606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159500" y="2222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身体预警：典型的“中暑信号”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715000" y="2730500"/>
            <a:ext cx="546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主要表现为头晕头疼、视物模糊、心慌乏力，整个人像熬了通宵一样疲惫。同时伴随极度口渴、大汗淋漓，这是身体在发出“体温调节系统过载”的求救信号。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461000" y="4191000"/>
            <a:ext cx="5969000" cy="1841500"/>
          </a:xfrm>
          <a:prstGeom prst="roundRect">
            <a:avLst>
              <a:gd name="adj" fmla="val 6896"/>
            </a:avLst>
          </a:prstGeom>
          <a:solidFill>
            <a:srgbClr val="FF6A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0" y="44196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159500" y="4381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紧急应对：立刻“止损”别硬撑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715000" y="4889500"/>
            <a:ext cx="546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千万不要逞强！立即停止手头工作，转移到阴凉通风处解开衣物散热。少量多次饮用淡盐水或含电解质的饮料，补充流失的水分。通常休息10-20分钟即可缓解。</a:t>
            </a:r>
            <a:endParaRPr lang="en-US" sz="1100"/>
          </a:p>
        </p:txBody>
      </p:sp>
    </p:spTree>
    <p:custDataLst>
      <p:tags r:id="rId6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中暑的</a:t>
            </a:r>
            <a:r>
              <a:rPr lang="zh-CN" altLang="en-US"/>
              <a:t>识别</a:t>
            </a:r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838835"/>
            <a:ext cx="12192000" cy="6019165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轻症中暑：身体亮起“红灯”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2159000"/>
            <a:ext cx="4064000" cy="3048000"/>
          </a:xfrm>
          <a:prstGeom prst="roundRect">
            <a:avLst>
              <a:gd name="adj" fmla="val 5000"/>
            </a:avLst>
          </a:prstGeom>
          <a:noFill/>
          <a:ln w="25400" cap="flat" cmpd="sng">
            <a:solidFill>
              <a:srgbClr val="FFFFFF">
                <a:alpha val="80000"/>
              </a:srgbClr>
            </a:solidFill>
            <a:prstDash val="solid"/>
            <a:round/>
          </a:ln>
          <a:effectLst>
            <a:outerShdw blurRad="203200" dist="762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397500"/>
            <a:ext cx="4064000" cy="8128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ap="flat" cmpd="sng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889000" y="5499100"/>
            <a:ext cx="3810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⚠️ 关键信号：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这是身体发出的最后通牒，若不及时干预，将迅速恶化成危及生命的重症中暑。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334000" y="2159000"/>
            <a:ext cx="6096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8000" y="23876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032500" y="2349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身体的异常警报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588000" y="2857500"/>
            <a:ext cx="558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体温持续升高至38℃以上，面部潮红灼热或苍白无血色；皮肤出现湿冷黏腻的冷汗，同时伴随心跳加快、头晕乏力、恶心呕吐等症状，这是身体发出的强烈不适信号。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334000" y="4318000"/>
            <a:ext cx="6096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8000" y="45466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032500" y="4508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必须立刻执行的急救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588000" y="5016500"/>
            <a:ext cx="558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🚫 立即停止一切户外作业或剧烈活动；转移至阴凉、通风的环境中解开衣物散热；通过冷敷、擦拭身体等方式快速降温，并补充淡盐水。切勿拖延，这是阻止病情恶化的关键。</a:t>
            </a:r>
            <a:endParaRPr lang="en-US" sz="1100"/>
          </a:p>
        </p:txBody>
      </p:sp>
    </p:spTree>
    <p:custDataLst>
      <p:tags r:id="rId6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中暑的</a:t>
            </a:r>
            <a:r>
              <a:rPr lang="zh-CN" altLang="en-US"/>
              <a:t>识别</a:t>
            </a:r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1054735"/>
            <a:ext cx="12192000" cy="5803265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重症中暑：BOSS级别的危险！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306" r="306"/>
          <a:stretch>
            <a:fillRect/>
          </a:stretch>
        </p:blipFill>
        <p:spPr>
          <a:xfrm>
            <a:off x="762000" y="1778000"/>
            <a:ext cx="4318000" cy="2413000"/>
          </a:xfrm>
          <a:prstGeom prst="rect">
            <a:avLst/>
          </a:prstGeom>
          <a:noFill/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445000"/>
            <a:ext cx="431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中暑是一个渐进的过程，从身体发出的轻微警报，到威胁生命的器官衰竭。识别不同阶段的症状，是及时施救的关键。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461000" y="1778000"/>
            <a:ext cx="6096000" cy="10795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ap="flat" cmpd="sng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1500" y="19304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096000" y="1879600"/>
            <a:ext cx="533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热痉挛：身体的缺盐警报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因大量出汗致盐分流失，表现为腹部、手臂或腿部肌肉突发剧烈疼痛、痉挛。这是中暑的早期信号，需立即补水补盐。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461000" y="2984500"/>
            <a:ext cx="6096000" cy="10795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ap="flat" cmpd="sng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500" y="31369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096000" y="3086100"/>
            <a:ext cx="533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热衰竭：脱水导致的崩溃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头晕目眩、恶心呕吐、皮肤湿冷苍白，甚至晕厥。此时体温升高，是身体循环系统的“红色预警”，需紧急降温并送医。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461000" y="4191000"/>
            <a:ext cx="6096000" cy="1206500"/>
          </a:xfrm>
          <a:prstGeom prst="roundRect">
            <a:avLst>
              <a:gd name="adj" fmla="val 0"/>
            </a:avLst>
          </a:prstGeom>
          <a:solidFill>
            <a:srgbClr val="DC2626">
              <a:alpha val="8000"/>
            </a:srgbClr>
          </a:solidFill>
          <a:ln w="12700" cap="flat" cmpd="sng">
            <a:solidFill>
              <a:srgbClr val="DC262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500" y="43434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096000" y="4292600"/>
            <a:ext cx="533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DC26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热射病：致命的器官衰竭（死亡率极高！）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核心体温超40℃，意识模糊、昏迷，皮肤灼热无汗。这是中暑最严重的阶段，多器官功能开始衰竭，必须立即拨打120抢救！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56515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89000" y="5778500"/>
            <a:ext cx="1041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🚨 救命口诀：高烧抽筋别观望，昏迷无汗快打120！时间就是生命，切勿拖延！</a:t>
            </a:r>
            <a:endParaRPr lang="en-US" sz="1100"/>
          </a:p>
        </p:txBody>
      </p:sp>
    </p:spTree>
    <p:custDataLst>
      <p:tags r:id="rId8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急救五步法：“移、敷、饮、擦、降”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1905000"/>
            <a:ext cx="3810000" cy="254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826000"/>
            <a:ext cx="381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中暑急救的核心在于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快速降低体温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并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补充体液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。掌握这五个关键步骤，能在黄金时间内缓解症状，为专业医疗救助争取机会。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953000" y="1905000"/>
            <a:ext cx="3365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0" y="2095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524500" y="2057400"/>
            <a:ext cx="273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移 · 脱离热源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迅速将患者转移至阴凉通风处平躺，解开领口和衣物，帮助身体自然散热。</a:t>
            </a:r>
            <a:endParaRPr lang="en-US" sz="13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445500" y="1905000"/>
            <a:ext cx="3365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6000" y="20955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9017000" y="2057400"/>
            <a:ext cx="273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敷 · 冷敷降温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用湿冷毛巾或冰袋，冷敷额头、颈部两侧、腋窝及大腿根部等大血管处。</a:t>
            </a:r>
            <a:endParaRPr lang="en-US" sz="13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53000" y="3492500"/>
            <a:ext cx="3365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43500" y="36830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524500" y="3644900"/>
            <a:ext cx="273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饮 · 补充体液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若意识清醒，可少量多次饮用淡盐水或运动饮料，以补充流失的水分和盐分。</a:t>
            </a:r>
            <a:endParaRPr lang="en-US" sz="13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445500" y="3492500"/>
            <a:ext cx="3365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36000" y="3683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017000" y="3644900"/>
            <a:ext cx="2730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擦 · 物理散热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用湿毛巾擦拭全身皮肤，同时配合风扇吹风，利用蒸发原理快速带走热量。</a:t>
            </a:r>
            <a:endParaRPr lang="en-US" sz="13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4953000" y="5143500"/>
            <a:ext cx="6858000" cy="1143000"/>
          </a:xfrm>
          <a:prstGeom prst="roundRect">
            <a:avLst>
              <a:gd name="adj" fmla="val 0"/>
            </a:avLst>
          </a:prstGeom>
          <a:solidFill>
            <a:srgbClr val="EF4444">
              <a:alpha val="8000"/>
            </a:srgbClr>
          </a:solidFill>
          <a:ln w="12700" cap="flat" cmpd="sng">
            <a:solidFill>
              <a:srgbClr val="EF444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43500" y="5334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5524500" y="5295900"/>
            <a:ext cx="609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DC262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降 · 紧急就医（不可拖延）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若出现体温超过40℃、昏迷、抽搐或意识模糊等症状，立即拨打120急救电话，切勿自行处理。</a:t>
            </a:r>
            <a:endParaRPr lang="en-US" sz="13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急救误区，千万别犯！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t="20008" b="20008"/>
          <a:stretch>
            <a:fillRect/>
          </a:stretch>
        </p:blipFill>
        <p:spPr>
          <a:xfrm>
            <a:off x="762000" y="1778000"/>
            <a:ext cx="2286000" cy="4064000"/>
          </a:xfrm>
          <a:prstGeom prst="roundRect">
            <a:avLst>
              <a:gd name="adj" fmla="val 6666"/>
            </a:avLst>
          </a:prstGeom>
          <a:noFill/>
          <a:ln w="25400" cap="flat" cmpd="sng">
            <a:solidFill>
              <a:srgbClr val="22C55E">
                <a:alpha val="3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3556000" y="1778000"/>
            <a:ext cx="7874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1968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254500" y="1930400"/>
            <a:ext cx="698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误区一：中暑时掐人中、揪脖子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810000" y="24130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EF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错！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此举不仅毫无急救效果，还会因掐压造成皮肤损伤，更会耽误宝贵的物理降温与就医时间，让患者错失最佳救治窗口。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556000" y="3365500"/>
            <a:ext cx="7874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3556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254500" y="3517900"/>
            <a:ext cx="698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误区二：给昏迷的人强行喂水或喂药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810000" y="40005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EF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错！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昏迷者吞咽反射消失，喂水极易引发窒息或呛咳。正确做法是将患者置于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稳定侧卧位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（如左图所示），保持呼吸道通畅并立即呼叫急救。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556000" y="4953000"/>
            <a:ext cx="7874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0" y="5143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254500" y="5105400"/>
            <a:ext cx="698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误区三：中暑后喝藿香正气水解暑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10000" y="55880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EF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错！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其含酒精成分会加速身体脱水，无异于“火上浇油”。中暑时应立即转移至阴凉处，补充淡盐水或电解质饮料，严重时需送医。</a:t>
            </a:r>
            <a:endParaRPr lang="en-US" sz="1100"/>
          </a:p>
        </p:txBody>
      </p:sp>
    </p:spTree>
    <p:custDataLst>
      <p:tags r:id="rId4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个人防护“三字经”：喝、穿、歇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1719" r="1719"/>
          <a:stretch>
            <a:fillRect/>
          </a:stretch>
        </p:blipFill>
        <p:spPr>
          <a:xfrm>
            <a:off x="762000" y="2032000"/>
            <a:ext cx="3810000" cy="2667000"/>
          </a:xfrm>
          <a:prstGeom prst="roundRect">
            <a:avLst>
              <a:gd name="adj" fmla="val 5714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953000"/>
            <a:ext cx="3810000" cy="1270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ap="flat" cmpd="sng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889000" y="5080000"/>
            <a:ext cx="355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💡 防暑小贴士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高温环境下人体水分流失极快，单纯饮用白开水可能导致电解质失衡。淡盐水能有效补充钠元素，是预防热痉挛的关键。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953000" y="19685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7000" y="21590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842000" y="21336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喝 · 科学补水，拒绝冰水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842000" y="2565400"/>
            <a:ext cx="571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不要等口渴了才饮水，应少量多次喝淡盐水或盐汽水；避免饮用大量冰水、冰可乐，以免刺激肠胃引发不适，加重身体负担。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953000" y="35560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7000" y="3746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842000" y="37211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穿 · 浅色宽松，透气散热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842000" y="4152900"/>
            <a:ext cx="571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优先选择浅色、宽松、透气的棉质衣物，减少热量吸收；户外作业时务必佩戴透气的安全帽，既能有效遮阳，又能保护头部免受暴晒。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953000" y="51435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07000" y="53340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5842000" y="53086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歇 · 错峰作业，主动休息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842000" y="5740400"/>
            <a:ext cx="571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严格遵守“做两头、歇中间”的作息，避开中午高温时段；一旦感到头晕、乏力或心慌，应立即停止作业，到阴凉通风处休息。</a:t>
            </a:r>
            <a:endParaRPr lang="en-US" sz="1100"/>
          </a:p>
        </p:txBody>
      </p:sp>
    </p:spTree>
    <p:custDataLst>
      <p:tags r:id="rId8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正确穿着与休息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t="78" b="78"/>
          <a:stretch>
            <a:fillRect/>
          </a:stretch>
        </p:blipFill>
        <p:spPr>
          <a:xfrm>
            <a:off x="762000" y="2032000"/>
            <a:ext cx="4064000" cy="2705100"/>
          </a:xfrm>
          <a:prstGeom prst="roundRect">
            <a:avLst>
              <a:gd name="adj" fmla="val 5633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203200" dist="762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016500"/>
            <a:ext cx="406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规范穿戴防护装备不仅是安全要求，更是防止高温侵袭、保护身体健康的关键举措。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334000" y="2032000"/>
            <a:ext cx="6350000" cy="12700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cap="flat" cmpd="sng">
            <a:solidFill>
              <a:srgbClr val="E65F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600" y="2222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070600" y="2197100"/>
            <a:ext cx="546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选对衣物，清爽透气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562600" y="26670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首选浅色、宽松的纯棉衣物，能有效反射阳光并利于汗液蒸发。避免深色吸热或紧身不透气的衣服，减少身体热量积聚。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334000" y="3492500"/>
            <a:ext cx="6350000" cy="12700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cap="flat" cmpd="sng">
            <a:solidFill>
              <a:srgbClr val="E65F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2600" y="3683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070600" y="3657600"/>
            <a:ext cx="546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佩戴安全帽，物理降温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62600" y="41275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必须佩戴透气的安全帽，防止头部被烈日直射。可在帽内垫上湿毛巾，利用水分蒸发带走热量，实现快速物理降温。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34000" y="4953000"/>
            <a:ext cx="6350000" cy="12700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cap="flat" cmpd="sng">
            <a:solidFill>
              <a:srgbClr val="E65F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62600" y="51435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070600" y="5118100"/>
            <a:ext cx="546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A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充足睡眠，增强抵抗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562600" y="55880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睡眠不足会导致身体抵抗力下降，是中暑的重要诱因。确保每晚7-8小时高质量睡眠，让身体充分休息，恢复体能。</a:t>
            </a:r>
            <a:endParaRPr lang="en-US" sz="1100"/>
          </a:p>
        </p:txBody>
      </p:sp>
    </p:spTree>
    <p:custDataLst>
      <p:tags r:id="rId8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饮食调理：吃好才有力气干活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2032000"/>
            <a:ext cx="2857500" cy="3810000"/>
          </a:xfrm>
          <a:prstGeom prst="roundRect">
            <a:avLst>
              <a:gd name="adj" fmla="val 7111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191000" y="2032000"/>
            <a:ext cx="7239000" cy="12065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4191000" y="2247900"/>
            <a:ext cx="50800" cy="7620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5000" y="2222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016500" y="2133600"/>
            <a:ext cx="622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多吃清淡易消化的主食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夏季暑湿易导致食欲不振，建议多食用粥类、清汤面、杂粮饭等清淡好消化的食物，减轻肠胃运化负担，让身体保持轻松舒适的状态。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191000" y="3492500"/>
            <a:ext cx="7239000" cy="12065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191000" y="3708400"/>
            <a:ext cx="50800" cy="7620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45000" y="3683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16500" y="3594100"/>
            <a:ext cx="622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多吃时令果蔬补充营养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黄瓜、西红柿、西瓜、苦瓜等夏季时令蔬果，不仅能快速补充身体流失的水分，还能摄取丰富的维生素与矿物质，起到清热解暑、生津止渴的作用。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191000" y="4953000"/>
            <a:ext cx="7239000" cy="1206500"/>
          </a:xfrm>
          <a:prstGeom prst="roundRect">
            <a:avLst>
              <a:gd name="adj" fmla="val 0"/>
            </a:avLst>
          </a:prstGeom>
          <a:solidFill>
            <a:srgbClr val="FF6A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4191000" y="5168900"/>
            <a:ext cx="50800" cy="7620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45000" y="51435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016500" y="5054600"/>
            <a:ext cx="622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少食油腻厚味减轻负担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应减少油炸食品、肥肉等油腻食物的摄入，这类食物脂肪含量高，不易消化，会加重肠胃与身体代谢负担，还容易让人产生闷热、烦躁的不适感。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3" t="34003" b="5540"/>
          <a:stretch>
            <a:fillRect/>
          </a:stretch>
        </p:blipFill>
        <p:spPr bwMode="auto">
          <a:xfrm>
            <a:off x="301625" y="843915"/>
            <a:ext cx="11269980" cy="571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9445" y="1410335"/>
            <a:ext cx="4229100" cy="4229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93927" y="5740855"/>
            <a:ext cx="3799205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60" dirty="0">
                <a:latin typeface="Arial" panose="020B0604020202020204" pitchFamily="34" charset="0"/>
                <a:ea typeface="微软雅黑" panose="020B0503020204020204" charset="-122"/>
              </a:rPr>
              <a:t>TEL  13849845134</a:t>
            </a:r>
            <a:endParaRPr lang="zh-CN" altLang="en-US" sz="336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2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4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5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7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8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10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12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14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15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.xml><?xml version="1.0" encoding="utf-8"?>
<p:tagLst xmlns:p="http://schemas.openxmlformats.org/presentationml/2006/main">
  <p:tag name="KSO_WM_UNIT_FILL_FORE_SCHEMECOLOR_INDEX_BRIGHTNESS" val="-0.05"/>
  <p:tag name="KSO_WM_UNIT_FILL_FORE_SCHEMECOLOR_INDEX" val="14"/>
  <p:tag name="KSO_WM_UNIT_FILL_TYPE" val="1"/>
  <p:tag name="KSO_WM_UNIT_TEXT_FILL_FORE_SCHEMECOLOR_INDEX_BRIGHTNESS" val="-0.15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UNIT_TEXT_FILL_FORE_SCHEMECOLOR_INDEX_BRIGHTNESS" val="-0.15"/>
  <p:tag name="KSO_WM_UNIT_TEXT_FILL_FORE_SCHEMECOLOR_INDEX" val="14"/>
  <p:tag name="KSO_WM_UNIT_TEXT_FILL_TYPE" val="1"/>
</p:tagLst>
</file>

<file path=ppt/tags/tag18.xml><?xml version="1.0" encoding="utf-8"?>
<p:tagLst xmlns:p="http://schemas.openxmlformats.org/presentationml/2006/main"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9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9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2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a0514357643fc953122d9b679432107a9168147"/>
  <p:tag name="KSO_WM_NEWLAYOUT_ID" val="2392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30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3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3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3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3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16f02c27c19f5fd1cd2a736bebd2ff8b1f92e14"/>
  <p:tag name="KSO_WM_NEWLAYOUT_GROUP_ID" val="layout_42"/>
  <p:tag name="KSO_WM_NEWLAYOUT_ID" val="slide_5a87d91ece4523d8"/>
</p:tagLst>
</file>

<file path=ppt/tags/tag3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4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4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4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f66ac70663c909981f011c4267edf872ebc6ac8"/>
  <p:tag name="KSO_WM_NEWLAYOUT_GROUP_ID" val="layout_59"/>
  <p:tag name="KSO_WM_NEWLAYOUT_ID" val="slide_dd04c759eae67f55"/>
</p:tagLst>
</file>

<file path=ppt/tags/tag4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4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47.xml><?xml version="1.0" encoding="utf-8"?>
<p:tagLst xmlns:p="http://schemas.openxmlformats.org/presentationml/2006/main">
  <p:tag name="KSO_WM_AICARD_INVALID" val="Invalid"/>
</p:tagLst>
</file>

<file path=ppt/tags/tag48.xml><?xml version="1.0" encoding="utf-8"?>
<p:tagLst xmlns:p="http://schemas.openxmlformats.org/presentationml/2006/main">
  <p:tag name="KSO_WM_AICARD_INVALID" val="Invalid"/>
</p:tagLst>
</file>

<file path=ppt/tags/tag49.xml><?xml version="1.0" encoding="utf-8"?>
<p:tagLst xmlns:p="http://schemas.openxmlformats.org/presentationml/2006/main">
  <p:tag name="KSO_WM_AICARD_INVALID" val="Invalid"/>
</p:tagLst>
</file>

<file path=ppt/tags/tag50.xml><?xml version="1.0" encoding="utf-8"?>
<p:tagLst xmlns:p="http://schemas.openxmlformats.org/presentationml/2006/main">
  <p:tag name="KSO_WM_AICARD_INVALID" val="Invalid"/>
</p:tagLst>
</file>

<file path=ppt/tags/tag51.xml><?xml version="1.0" encoding="utf-8"?>
<p:tagLst xmlns:p="http://schemas.openxmlformats.org/presentationml/2006/main">
  <p:tag name="KSO_WM_AICARD_INVALID" val="Invalid"/>
</p:tagLst>
</file>

<file path=ppt/tags/tag52.xml><?xml version="1.0" encoding="utf-8"?>
<p:tagLst xmlns:p="http://schemas.openxmlformats.org/presentationml/2006/main">
  <p:tag name="KSO_WM_AICARD_INVALID" val="Invalid"/>
</p:tagLst>
</file>

<file path=ppt/tags/tag53.xml><?xml version="1.0" encoding="utf-8"?>
<p:tagLst xmlns:p="http://schemas.openxmlformats.org/presentationml/2006/main">
  <p:tag name="KSO_WM_AICARD_INVALID" val="Invalid"/>
</p:tagLst>
</file>

<file path=ppt/tags/tag54.xml><?xml version="1.0" encoding="utf-8"?>
<p:tagLst xmlns:p="http://schemas.openxmlformats.org/presentationml/2006/main">
  <p:tag name="KSO_WM_AICARD_INVALID" val="Invalid"/>
</p:tagLst>
</file>

<file path=ppt/tags/tag55.xml><?xml version="1.0" encoding="utf-8"?>
<p:tagLst xmlns:p="http://schemas.openxmlformats.org/presentationml/2006/main">
  <p:tag name="KSO_WM_AICARD_INVALID" val="Invalid"/>
</p:tagLst>
</file>

<file path=ppt/tags/tag56.xml><?xml version="1.0" encoding="utf-8"?>
<p:tagLst xmlns:p="http://schemas.openxmlformats.org/presentationml/2006/main">
  <p:tag name="KSO_WM_AICARD_INVALID" val="Invalid"/>
</p:tagLst>
</file>

<file path=ppt/tags/tag57.xml><?xml version="1.0" encoding="utf-8"?>
<p:tagLst xmlns:p="http://schemas.openxmlformats.org/presentationml/2006/main">
  <p:tag name="KSO_WM_AICARD_INVALID" val="Invalid"/>
</p:tagLst>
</file>

<file path=ppt/tags/tag5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0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5a87d91ece4523d8"/>
</p:tagLst>
</file>

<file path=ppt/tags/tag6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a0514357643fc953122d9b679432107a9168147"/>
  <p:tag name="KSO_WM_NEWLAYOUT_ID" val="2392"/>
  <p:tag name="KSO_WM_UNIT_PRESET_TEXT" val="单击此处&#10;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7"/>
  <p:tag name="KSO_WM_TEMPLATE_CATEGORY" val="custom"/>
</p:tagLst>
</file>

<file path=ppt/tags/tag62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4b787e1769c53a6b"/>
  <p:tag name="KSO_WM_TEMPLATE_THUMBS_INDEX" val="1、9"/>
  <p:tag name="KSO_WM_TEMPLATE_INDEX" val="40490437"/>
  <p:tag name="KSO_WM_TEMPLATE_CATEGORY" val="custom"/>
  <p:tag name="KSO_WM_SLIDE_INDEX" val="1"/>
  <p:tag name="KSO_WM_SLIDE_ID" val="custom40490437_1"/>
  <p:tag name="KSO_WM_TEMPLATE_MASTER_TYPE" val="0"/>
  <p:tag name="KSO_WM_SLIDE_LAYOUT" val="a_f"/>
  <p:tag name="KSO_WM_SLIDE_LAYOUT_CNT" val="1_2"/>
  <p:tag name="KSO_WM_TAG_VERSION" val="3.0"/>
</p:tagLst>
</file>

<file path=ppt/tags/tag63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5a87d91ece4523d8"/>
</p:tagLst>
</file>

<file path=ppt/tags/tag64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5a87d91ece4523d8"/>
</p:tagLst>
</file>

<file path=ppt/tags/tag65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5a87d91ece4523d8"/>
</p:tagLst>
</file>

<file path=ppt/tags/tag66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67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68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69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0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1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2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3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4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4b787e1769c53a6b"/>
  <p:tag name="KSO_WM_TEMPLATE_THUMBS_INDEX" val="1、9"/>
  <p:tag name="KSO_WM_TEMPLATE_INDEX" val="40490437"/>
  <p:tag name="KSO_WM_TEMPLATE_CATEGORY" val="custom"/>
  <p:tag name="KSO_WM_SLIDE_INDEX" val="1"/>
  <p:tag name="KSO_WM_SLIDE_ID" val="custom40490437_1"/>
  <p:tag name="KSO_WM_TEMPLATE_MASTER_TYPE" val="0"/>
  <p:tag name="KSO_WM_SLIDE_LAYOUT" val="a_f"/>
  <p:tag name="KSO_WM_SLIDE_LAYOUT_CNT" val="1_2"/>
  <p:tag name="KSO_WM_TAG_VERSION" val="3.0"/>
</p:tagLst>
</file>

<file path=ppt/tags/tag75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28902"/>
  <p:tag name="KSO_WM_TEMPLATE_SLIDE_ID" val="slide_dd04c759eae67f55"/>
</p:tagLst>
</file>

<file path=ppt/tags/tag76.xml><?xml version="1.0" encoding="utf-8"?>
<p:tagLst xmlns:p="http://schemas.openxmlformats.org/presentationml/2006/main">
  <p:tag name="KSO_WM_AICARD_INVALID" val="Invalid"/>
</p:tagLst>
</file>

<file path=ppt/tags/tag77.xml><?xml version="1.0" encoding="utf-8"?>
<p:tagLst xmlns:p="http://schemas.openxmlformats.org/presentationml/2006/main">
  <p:tag name="KSO_WM_AICARD_INVALID" val="Invalid"/>
</p:tagLst>
</file>

<file path=ppt/tags/tag78.xml><?xml version="1.0" encoding="utf-8"?>
<p:tagLst xmlns:p="http://schemas.openxmlformats.org/presentationml/2006/main">
  <p:tag name="KSO_WM_AICARD_INVALID" val="Invalid"/>
</p:tagLst>
</file>

<file path=ppt/tags/tag79.xml><?xml version="1.0" encoding="utf-8"?>
<p:tagLst xmlns:p="http://schemas.openxmlformats.org/presentationml/2006/main">
  <p:tag name="KSO_WM_AICARD_INVALID" val="Invalid"/>
</p:tagLst>
</file>

<file path=ppt/tags/tag80.xml><?xml version="1.0" encoding="utf-8"?>
<p:tagLst xmlns:p="http://schemas.openxmlformats.org/presentationml/2006/main">
  <p:tag name="KSO_WM_AICARD_INVALID" val="Invalid"/>
</p:tagLst>
</file>

<file path=ppt/tags/tag81.xml><?xml version="1.0" encoding="utf-8"?>
<p:tagLst xmlns:p="http://schemas.openxmlformats.org/presentationml/2006/main">
  <p:tag name="KSO_WM_AICARD_INVALID" val="Invalid"/>
</p:tagLst>
</file>

<file path=ppt/tags/tag82.xml><?xml version="1.0" encoding="utf-8"?>
<p:tagLst xmlns:p="http://schemas.openxmlformats.org/presentationml/2006/main">
  <p:tag name="KSO_WM_AICARD_INVALID" val="Invalid"/>
</p:tagLst>
</file>

<file path=ppt/tags/tag83.xml><?xml version="1.0" encoding="utf-8"?>
<p:tagLst xmlns:p="http://schemas.openxmlformats.org/presentationml/2006/main">
  <p:tag name="KSO_WM_AICARD_INVALID" val="Invalid"/>
</p:tagLst>
</file>

<file path=ppt/tags/tag84.xml><?xml version="1.0" encoding="utf-8"?>
<p:tagLst xmlns:p="http://schemas.openxmlformats.org/presentationml/2006/main">
  <p:tag name="KSO_WM_AICARD_INVALID" val="Invalid"/>
</p:tagLst>
</file>

<file path=ppt/tags/tag85.xml><?xml version="1.0" encoding="utf-8"?>
<p:tagLst xmlns:p="http://schemas.openxmlformats.org/presentationml/2006/main">
  <p:tag name="COMMONDATA" val="eyJoZGlkIjoiMWYwMzMwMTE0MTNlYzZhOTJmZjU2MGRkNGNkMDNkOGQ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3400</Words>
  <Application>WPS 演示</Application>
  <PresentationFormat>宽屏</PresentationFormat>
  <Paragraphs>324</Paragraphs>
  <Slides>55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7" baseType="lpstr">
      <vt:lpstr>Arial</vt:lpstr>
      <vt:lpstr>宋体</vt:lpstr>
      <vt:lpstr>Wingdings</vt:lpstr>
      <vt:lpstr>华文楷体</vt:lpstr>
      <vt:lpstr>微软雅黑</vt:lpstr>
      <vt:lpstr>阿里巴巴普惠体 Medium</vt:lpstr>
      <vt:lpstr>阿里巴巴普惠体</vt:lpstr>
      <vt:lpstr>Alibaba Sans</vt:lpstr>
      <vt:lpstr>DejaVu Math TeX Gyre</vt:lpstr>
      <vt:lpstr>Arial</vt:lpstr>
      <vt:lpstr>Calibri</vt:lpstr>
      <vt:lpstr>Times New Roman</vt:lpstr>
      <vt:lpstr>楷体</vt:lpstr>
      <vt:lpstr>-apple-system</vt:lpstr>
      <vt:lpstr>Segoe Print</vt:lpstr>
      <vt:lpstr>BlinkMacSystemFont</vt:lpstr>
      <vt:lpstr>Arial Unicode MS</vt:lpstr>
      <vt:lpstr>等线 Light</vt:lpstr>
      <vt:lpstr>华文隶书</vt:lpstr>
      <vt:lpstr>Noto Sans SC</vt:lpstr>
      <vt:lpstr>等线</vt:lpstr>
      <vt:lpstr>1_Office 主题​​</vt:lpstr>
      <vt:lpstr>PowerPoint 演示文稿</vt:lpstr>
      <vt:lpstr>PowerPoint 演示文稿</vt:lpstr>
      <vt:lpstr>豫心豫体   科普中原河南省科普专家团科普服务在行动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安定类助眠药</vt:lpstr>
      <vt:lpstr>新型助眠药</vt:lpstr>
      <vt:lpstr>可能治愈失眠的药物</vt:lpstr>
      <vt:lpstr>增加疗效，避免耐药</vt:lpstr>
      <vt:lpstr>高血压的防治</vt:lpstr>
      <vt:lpstr>PowerPoint 演示文稿</vt:lpstr>
      <vt:lpstr>科学控压  “药”避坑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脑血管疾病的识别</vt:lpstr>
      <vt:lpstr>PowerPoint 演示文稿</vt:lpstr>
      <vt:lpstr>PowerPoint 演示文稿</vt:lpstr>
      <vt:lpstr>心梗识别</vt:lpstr>
      <vt:lpstr>中暑的识别</vt:lpstr>
      <vt:lpstr>中暑的识别</vt:lpstr>
      <vt:lpstr>中暑的识别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</dc:creator>
  <cp:lastModifiedBy>胜利</cp:lastModifiedBy>
  <cp:revision>707</cp:revision>
  <cp:lastPrinted>2026-05-08T22:07:00Z</cp:lastPrinted>
  <dcterms:created xsi:type="dcterms:W3CDTF">2026-05-08T22:07:00Z</dcterms:created>
  <dcterms:modified xsi:type="dcterms:W3CDTF">2026-07-08T22:27:44Z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52EBB5E81F474E6E8DA549B5479FFE1B_13</vt:lpwstr>
  </property>
</Properties>
</file>